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5"/>
  </p:notesMasterIdLst>
  <p:sldIdLst>
    <p:sldId id="266" r:id="rId2"/>
    <p:sldId id="267" r:id="rId3"/>
    <p:sldId id="279" r:id="rId4"/>
    <p:sldId id="268" r:id="rId5"/>
    <p:sldId id="280" r:id="rId6"/>
    <p:sldId id="282" r:id="rId7"/>
    <p:sldId id="281" r:id="rId8"/>
    <p:sldId id="259" r:id="rId9"/>
    <p:sldId id="256" r:id="rId10"/>
    <p:sldId id="257" r:id="rId11"/>
    <p:sldId id="261" r:id="rId12"/>
    <p:sldId id="262" r:id="rId13"/>
    <p:sldId id="283" r:id="rId14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144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BBC65-4BD0-43FF-90CD-51F7D9F2D9EB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10549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BBC65-4BD0-43FF-90CD-51F7D9F2D9EB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45538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ctr" rtl="0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  <a:defRPr sz="3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457200" marR="0" lvl="0" indent="-228600" algn="l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457200" marR="0" lvl="0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457200" marR="0" lvl="0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63" name="Shape 63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>
            <a:alphaModFix amt="5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86200"/>
            <a:ext cx="7772400" cy="1470025"/>
          </a:xfr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n-GB" u="sng" dirty="0"/>
              <a:t>Structure of a Tragedy. </a:t>
            </a:r>
          </a:p>
        </p:txBody>
      </p:sp>
    </p:spTree>
    <p:extLst>
      <p:ext uri="{BB962C8B-B14F-4D97-AF65-F5344CB8AC3E}">
        <p14:creationId xmlns:p14="http://schemas.microsoft.com/office/powerpoint/2010/main" val="22224734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n-GB" dirty="0"/>
              <a:t>Don’t imagine the falling action is straight forward…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GB" sz="2800" b="1" dirty="0"/>
              <a:t>The falling action sometimes introduces a new conflict. </a:t>
            </a:r>
          </a:p>
          <a:p>
            <a:pPr marL="0" indent="0">
              <a:buNone/>
            </a:pPr>
            <a:endParaRPr lang="en-GB" sz="2800" b="1" dirty="0"/>
          </a:p>
          <a:p>
            <a:pPr marL="0" indent="0">
              <a:buNone/>
            </a:pPr>
            <a:r>
              <a:rPr lang="en-GB" sz="2800" dirty="0"/>
              <a:t>Many people think of the falling action as the section of the story devoted exclusively to de-escalating the conflict that was built up during the rising action. And while this </a:t>
            </a:r>
            <a:r>
              <a:rPr lang="en-GB" sz="2800" i="1" dirty="0"/>
              <a:t>is</a:t>
            </a:r>
            <a:r>
              <a:rPr lang="en-GB" sz="2800" dirty="0"/>
              <a:t> one of the main purposes of the falling action, plot twists and new conflicts can also be introduced during the falling action.</a:t>
            </a:r>
          </a:p>
        </p:txBody>
      </p:sp>
    </p:spTree>
    <p:extLst>
      <p:ext uri="{BB962C8B-B14F-4D97-AF65-F5344CB8AC3E}">
        <p14:creationId xmlns:p14="http://schemas.microsoft.com/office/powerpoint/2010/main" val="1509330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n-GB" sz="4000" dirty="0"/>
              <a:t>So…what is the falling action?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pPr marL="25400" indent="0">
              <a:buNone/>
            </a:pPr>
            <a:r>
              <a:rPr lang="en-GB" sz="2800" dirty="0"/>
              <a:t>Ho</a:t>
            </a:r>
            <a:r>
              <a:rPr lang="en-GB" dirty="0"/>
              <a:t>w are things leading to a resolution? </a:t>
            </a:r>
            <a:endParaRPr lang="en-GB" sz="2800" dirty="0"/>
          </a:p>
          <a:p>
            <a:pPr marL="25400" indent="0">
              <a:buNone/>
            </a:pP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150095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n-GB" dirty="0"/>
              <a:t>Complete the Falling Action box.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pPr marL="25400" indent="0">
              <a:buNone/>
            </a:pPr>
            <a:endParaRPr lang="en-GB" sz="2800" dirty="0"/>
          </a:p>
        </p:txBody>
      </p:sp>
      <p:sp>
        <p:nvSpPr>
          <p:cNvPr id="4" name="Rectangle 3"/>
          <p:cNvSpPr/>
          <p:nvPr/>
        </p:nvSpPr>
        <p:spPr>
          <a:xfrm>
            <a:off x="2612675" y="2598092"/>
            <a:ext cx="5149516" cy="21817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Give the meaning of </a:t>
            </a:r>
            <a:r>
              <a:rPr lang="en-GB" sz="2400" u="sng" dirty="0"/>
              <a:t>falling action</a:t>
            </a:r>
            <a:r>
              <a:rPr lang="en-GB" sz="2400" dirty="0"/>
              <a:t>.</a:t>
            </a:r>
          </a:p>
          <a:p>
            <a:pPr algn="ctr"/>
            <a:r>
              <a:rPr lang="en-GB" sz="2400" dirty="0"/>
              <a:t>Act / Scene of falling action. </a:t>
            </a:r>
          </a:p>
          <a:p>
            <a:pPr algn="ctr"/>
            <a:r>
              <a:rPr lang="en-GB" sz="2400" dirty="0"/>
              <a:t>Add a quotation</a:t>
            </a:r>
          </a:p>
          <a:p>
            <a:pPr algn="ctr"/>
            <a:r>
              <a:rPr lang="en-GB" sz="2400" dirty="0"/>
              <a:t>Why do you think that moment is the falling action?</a:t>
            </a:r>
          </a:p>
        </p:txBody>
      </p:sp>
    </p:spTree>
    <p:extLst>
      <p:ext uri="{BB962C8B-B14F-4D97-AF65-F5344CB8AC3E}">
        <p14:creationId xmlns:p14="http://schemas.microsoft.com/office/powerpoint/2010/main" val="1486999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n-GB" dirty="0"/>
              <a:t>Exit Question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pPr marL="0" indent="0" algn="ctr">
              <a:buNone/>
            </a:pPr>
            <a:endParaRPr lang="en-GB" dirty="0"/>
          </a:p>
          <a:p>
            <a:pPr marL="0" indent="0" algn="ctr">
              <a:buNone/>
            </a:pPr>
            <a:r>
              <a:rPr lang="en-GB" dirty="0"/>
              <a:t>What is the biggest clue so far that the play is coming to </a:t>
            </a:r>
            <a:r>
              <a:rPr lang="en-GB"/>
              <a:t>a resolution?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7224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682" y="337787"/>
            <a:ext cx="8350431" cy="6023823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GB" b="1" dirty="0">
                <a:solidFill>
                  <a:srgbClr val="FF0000"/>
                </a:solidFill>
              </a:rPr>
              <a:t>What do I want you to achieve this lesson?</a:t>
            </a:r>
          </a:p>
          <a:p>
            <a:pPr marL="0" indent="0" algn="ctr">
              <a:buNone/>
            </a:pPr>
            <a:r>
              <a:rPr lang="en-GB" dirty="0"/>
              <a:t>To complete reading Act 2 and begin Act 3 whilst adding notes to our Freytag’s Pyramid. </a:t>
            </a:r>
            <a:endParaRPr lang="en-GB" i="1" dirty="0"/>
          </a:p>
          <a:p>
            <a:pPr marL="0" indent="0" algn="ctr">
              <a:buNone/>
            </a:pPr>
            <a:endParaRPr lang="en-GB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en-GB" b="1" dirty="0">
                <a:solidFill>
                  <a:srgbClr val="FF0000"/>
                </a:solidFill>
              </a:rPr>
              <a:t>Why do I want you to do this? </a:t>
            </a:r>
          </a:p>
          <a:p>
            <a:pPr marL="0" indent="0" algn="ctr">
              <a:buNone/>
            </a:pPr>
            <a:r>
              <a:rPr lang="en-GB" dirty="0"/>
              <a:t>To strengthen our understanding of the key events of the play and the structure of a tragedy. </a:t>
            </a:r>
          </a:p>
          <a:p>
            <a:pPr marL="0" indent="0" algn="ctr">
              <a:buNone/>
            </a:pPr>
            <a:endParaRPr lang="en-GB" dirty="0"/>
          </a:p>
          <a:p>
            <a:pPr marL="0" indent="0" algn="ctr">
              <a:buNone/>
            </a:pPr>
            <a:r>
              <a:rPr lang="en-GB" b="1" dirty="0">
                <a:solidFill>
                  <a:srgbClr val="FF0000"/>
                </a:solidFill>
              </a:rPr>
              <a:t>How will I know if you have achieved it?</a:t>
            </a:r>
          </a:p>
          <a:p>
            <a:pPr marL="0" indent="0" algn="ctr">
              <a:buNone/>
            </a:pPr>
            <a:r>
              <a:rPr lang="en-GB" dirty="0"/>
              <a:t>You will have used new terminology from today’s lesson to explain the climax in Macbeth. 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9868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n-GB" dirty="0"/>
              <a:t>Act 2 Scene 5.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pPr marL="0" indent="0" algn="ctr">
              <a:buNone/>
            </a:pPr>
            <a:endParaRPr lang="en-GB" dirty="0"/>
          </a:p>
          <a:p>
            <a:pPr marL="0" indent="0" algn="ctr">
              <a:buNone/>
            </a:pPr>
            <a:r>
              <a:rPr lang="en-GB" dirty="0"/>
              <a:t>Follow the text quietly. </a:t>
            </a:r>
          </a:p>
          <a:p>
            <a:pPr marL="0" indent="0" algn="ctr">
              <a:buNone/>
            </a:pPr>
            <a:r>
              <a:rPr lang="en-GB" dirty="0"/>
              <a:t>No silliness or giggling. </a:t>
            </a:r>
          </a:p>
        </p:txBody>
      </p:sp>
    </p:spTree>
    <p:extLst>
      <p:ext uri="{BB962C8B-B14F-4D97-AF65-F5344CB8AC3E}">
        <p14:creationId xmlns:p14="http://schemas.microsoft.com/office/powerpoint/2010/main" val="1757751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n-GB" dirty="0"/>
              <a:t>Freytag’s Pyramid</a:t>
            </a:r>
          </a:p>
        </p:txBody>
      </p:sp>
      <p:pic>
        <p:nvPicPr>
          <p:cNvPr id="4" name="Picture 3" descr="Plot Inciting Incident in a Story | Parts of a Story â Prt. Two â Freytagâs Pyramid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852861"/>
            <a:ext cx="8229600" cy="474044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68373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n-GB" sz="4000" dirty="0"/>
              <a:t>Freytag’s Climax.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pPr marL="25400" indent="0">
              <a:buNone/>
            </a:pPr>
            <a:r>
              <a:rPr lang="en-GB" dirty="0"/>
              <a:t>The climax is the turning point, which changes the protagonist's fate. </a:t>
            </a:r>
          </a:p>
          <a:p>
            <a:pPr marL="25400" indent="0">
              <a:buNone/>
            </a:pPr>
            <a:r>
              <a:rPr lang="en-GB" dirty="0"/>
              <a:t>Within a tragedy, things will go from good to bad for the protagonist, often revealing the protagonist's hidden weaknesses.</a:t>
            </a:r>
          </a:p>
          <a:p>
            <a:pPr marL="25400" indent="0">
              <a:buNone/>
            </a:pP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896103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n-GB" sz="4000" dirty="0"/>
              <a:t>So…what is the climax?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pPr marL="25400" indent="0">
              <a:buNone/>
            </a:pPr>
            <a:r>
              <a:rPr lang="en-GB" sz="2800" dirty="0"/>
              <a:t>At what point do things go wrong for Macbeth? </a:t>
            </a:r>
          </a:p>
          <a:p>
            <a:pPr marL="25400" indent="0">
              <a:buNone/>
            </a:pPr>
            <a:endParaRPr lang="en-GB" sz="2800" dirty="0"/>
          </a:p>
          <a:p>
            <a:pPr marL="25400" indent="0">
              <a:buNone/>
            </a:pPr>
            <a:r>
              <a:rPr lang="en-GB" sz="2800" dirty="0"/>
              <a:t>When do things unravel? </a:t>
            </a:r>
          </a:p>
          <a:p>
            <a:pPr marL="25400" indent="0">
              <a:buNone/>
            </a:pP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717304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n-GB" dirty="0"/>
              <a:t>Complete the Climax Box.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pPr marL="25400" indent="0">
              <a:buNone/>
            </a:pPr>
            <a:endParaRPr lang="en-GB" sz="2800" dirty="0"/>
          </a:p>
        </p:txBody>
      </p:sp>
      <p:sp>
        <p:nvSpPr>
          <p:cNvPr id="4" name="Rectangle 3"/>
          <p:cNvSpPr/>
          <p:nvPr/>
        </p:nvSpPr>
        <p:spPr>
          <a:xfrm>
            <a:off x="2612675" y="2598092"/>
            <a:ext cx="5149516" cy="21817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Give the meaning of </a:t>
            </a:r>
            <a:r>
              <a:rPr lang="en-GB" sz="2400" u="sng" dirty="0"/>
              <a:t>climax</a:t>
            </a:r>
            <a:r>
              <a:rPr lang="en-GB" sz="2400" dirty="0"/>
              <a:t>.</a:t>
            </a:r>
          </a:p>
          <a:p>
            <a:pPr algn="ctr"/>
            <a:r>
              <a:rPr lang="en-GB" sz="2400" dirty="0"/>
              <a:t>Act / Scene of climax</a:t>
            </a:r>
          </a:p>
          <a:p>
            <a:pPr algn="ctr"/>
            <a:r>
              <a:rPr lang="en-GB" sz="2400" dirty="0"/>
              <a:t>Add a quotation</a:t>
            </a:r>
          </a:p>
          <a:p>
            <a:pPr algn="ctr"/>
            <a:r>
              <a:rPr lang="en-GB" sz="2400" dirty="0"/>
              <a:t>Why do you think that moment is the climax?</a:t>
            </a:r>
          </a:p>
        </p:txBody>
      </p:sp>
    </p:spTree>
    <p:extLst>
      <p:ext uri="{BB962C8B-B14F-4D97-AF65-F5344CB8AC3E}">
        <p14:creationId xmlns:p14="http://schemas.microsoft.com/office/powerpoint/2010/main" val="4265378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n-GB" dirty="0"/>
              <a:t>Freytag’s Pyramid</a:t>
            </a:r>
          </a:p>
        </p:txBody>
      </p:sp>
      <p:pic>
        <p:nvPicPr>
          <p:cNvPr id="4" name="Picture 3" descr="Plot Inciting Incident in a Story | Parts of a Story â Prt. Two â Freytagâs Pyramid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852861"/>
            <a:ext cx="8229600" cy="474044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25155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n-GB" dirty="0"/>
              <a:t>The Falling Action. 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GB" dirty="0"/>
              <a:t>The falling action of a story is the section of the plot following the climax, in which the tension stemming from the story's central conflict decreases and the story moves toward its conclusion.</a:t>
            </a:r>
          </a:p>
          <a:p>
            <a:pPr marL="0" indent="0">
              <a:buNone/>
            </a:pPr>
            <a:r>
              <a:rPr lang="en-GB" b="1" dirty="0"/>
              <a:t>The falling action ends with a resolution. 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3810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0070C0"/>
      </a:accent1>
      <a:accent2>
        <a:srgbClr val="FF0000"/>
      </a:accent2>
      <a:accent3>
        <a:srgbClr val="92D050"/>
      </a:accent3>
      <a:accent4>
        <a:srgbClr val="FFFF00"/>
      </a:accent4>
      <a:accent5>
        <a:srgbClr val="7030A0"/>
      </a:accent5>
      <a:accent6>
        <a:srgbClr val="FFC000"/>
      </a:accent6>
      <a:hlink>
        <a:srgbClr val="FE19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1160</TotalTime>
  <Words>297</Words>
  <Application>Microsoft Office PowerPoint</Application>
  <PresentationFormat>On-screen Show (4:3)</PresentationFormat>
  <Paragraphs>46</Paragraphs>
  <Slides>13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Calibri</vt:lpstr>
      <vt:lpstr>Office Theme</vt:lpstr>
      <vt:lpstr>Structure of a Tragedy. </vt:lpstr>
      <vt:lpstr>PowerPoint Presentation</vt:lpstr>
      <vt:lpstr>Act 2 Scene 5. </vt:lpstr>
      <vt:lpstr>Freytag’s Pyramid</vt:lpstr>
      <vt:lpstr>Freytag’s Climax. </vt:lpstr>
      <vt:lpstr>So…what is the climax? </vt:lpstr>
      <vt:lpstr>Complete the Climax Box. </vt:lpstr>
      <vt:lpstr>Freytag’s Pyramid</vt:lpstr>
      <vt:lpstr>The Falling Action. </vt:lpstr>
      <vt:lpstr>Don’t imagine the falling action is straight forward…</vt:lpstr>
      <vt:lpstr>So…what is the falling action? </vt:lpstr>
      <vt:lpstr>Complete the Falling Action box. </vt:lpstr>
      <vt:lpstr>Exit Question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Monday 19th February</dc:title>
  <dc:creator>Ms E. Salt</dc:creator>
  <cp:lastModifiedBy>Emma Salt</cp:lastModifiedBy>
  <cp:revision>49</cp:revision>
  <dcterms:modified xsi:type="dcterms:W3CDTF">2019-08-25T09:48:20Z</dcterms:modified>
</cp:coreProperties>
</file>