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8" r:id="rId3"/>
    <p:sldId id="266" r:id="rId4"/>
    <p:sldId id="268" r:id="rId5"/>
    <p:sldId id="269" r:id="rId6"/>
    <p:sldId id="270" r:id="rId7"/>
    <p:sldId id="271" r:id="rId8"/>
    <p:sldId id="267" r:id="rId9"/>
    <p:sldId id="272" r:id="rId10"/>
    <p:sldId id="273" r:id="rId11"/>
    <p:sldId id="274" r:id="rId12"/>
    <p:sldId id="275" r:id="rId13"/>
    <p:sldId id="27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289B1AA-2A29-4C98-8D24-A93898D6C1D9}"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399640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89B1AA-2A29-4C98-8D24-A93898D6C1D9}"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589203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89B1AA-2A29-4C98-8D24-A93898D6C1D9}"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1074808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289B1AA-2A29-4C98-8D24-A93898D6C1D9}"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1059172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89B1AA-2A29-4C98-8D24-A93898D6C1D9}"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646648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289B1AA-2A29-4C98-8D24-A93898D6C1D9}"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601876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289B1AA-2A29-4C98-8D24-A93898D6C1D9}" type="datetimeFigureOut">
              <a:rPr lang="en-GB" smtClean="0"/>
              <a:t>25/08/2019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2330299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289B1AA-2A29-4C98-8D24-A93898D6C1D9}" type="datetimeFigureOut">
              <a:rPr lang="en-GB" smtClean="0"/>
              <a:t>25/08/2019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3542233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9B1AA-2A29-4C98-8D24-A93898D6C1D9}" type="datetimeFigureOut">
              <a:rPr lang="en-GB" smtClean="0"/>
              <a:t>25/08/2019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1429716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89B1AA-2A29-4C98-8D24-A93898D6C1D9}"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319162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89B1AA-2A29-4C98-8D24-A93898D6C1D9}"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6F9138D-AFA2-44B1-ACA9-2F0061A43058}" type="slidenum">
              <a:rPr lang="en-GB" smtClean="0"/>
              <a:t>‹#›</a:t>
            </a:fld>
            <a:endParaRPr lang="en-GB"/>
          </a:p>
        </p:txBody>
      </p:sp>
    </p:spTree>
    <p:extLst>
      <p:ext uri="{BB962C8B-B14F-4D97-AF65-F5344CB8AC3E}">
        <p14:creationId xmlns:p14="http://schemas.microsoft.com/office/powerpoint/2010/main" val="3900506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89B1AA-2A29-4C98-8D24-A93898D6C1D9}" type="datetimeFigureOut">
              <a:rPr lang="en-GB" smtClean="0"/>
              <a:t>25/08/2019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F9138D-AFA2-44B1-ACA9-2F0061A43058}" type="slidenum">
              <a:rPr lang="en-GB" smtClean="0"/>
              <a:t>‹#›</a:t>
            </a:fld>
            <a:endParaRPr lang="en-GB"/>
          </a:p>
        </p:txBody>
      </p:sp>
    </p:spTree>
    <p:extLst>
      <p:ext uri="{BB962C8B-B14F-4D97-AF65-F5344CB8AC3E}">
        <p14:creationId xmlns:p14="http://schemas.microsoft.com/office/powerpoint/2010/main" val="3746324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ln>
            <a:solidFill>
              <a:schemeClr val="tx1"/>
            </a:solidFill>
          </a:ln>
        </p:spPr>
        <p:txBody>
          <a:bodyPr>
            <a:normAutofit fontScale="90000"/>
          </a:bodyPr>
          <a:lstStyle/>
          <a:p>
            <a:br>
              <a:rPr lang="en-GB" u="sng" dirty="0"/>
            </a:br>
            <a:r>
              <a:rPr lang="en-GB" u="sng" dirty="0"/>
              <a:t>Theme of Kingship</a:t>
            </a:r>
          </a:p>
        </p:txBody>
      </p:sp>
      <p:sp>
        <p:nvSpPr>
          <p:cNvPr id="5" name="Content Placeholder 4"/>
          <p:cNvSpPr>
            <a:spLocks noGrp="1"/>
          </p:cNvSpPr>
          <p:nvPr>
            <p:ph idx="1"/>
          </p:nvPr>
        </p:nvSpPr>
        <p:spPr>
          <a:xfrm>
            <a:off x="4572000" y="1622082"/>
            <a:ext cx="4426202" cy="2382982"/>
          </a:xfrm>
          <a:ln>
            <a:solidFill>
              <a:schemeClr val="tx1"/>
            </a:solidFill>
          </a:ln>
        </p:spPr>
        <p:txBody>
          <a:bodyPr>
            <a:normAutofit fontScale="92500" lnSpcReduction="10000"/>
          </a:bodyPr>
          <a:lstStyle/>
          <a:p>
            <a:pPr marL="0" indent="0" algn="ctr">
              <a:buNone/>
            </a:pPr>
            <a:r>
              <a:rPr lang="en-GB" dirty="0"/>
              <a:t>Make a list of the qualities a king should have.</a:t>
            </a:r>
          </a:p>
          <a:p>
            <a:pPr marL="0" indent="0" algn="ctr">
              <a:buNone/>
            </a:pPr>
            <a:r>
              <a:rPr lang="en-GB" dirty="0"/>
              <a:t>For example, </a:t>
            </a:r>
            <a:r>
              <a:rPr lang="en-GB" i="1" dirty="0"/>
              <a:t>bravery.</a:t>
            </a:r>
          </a:p>
          <a:p>
            <a:pPr marL="0" indent="0" algn="ctr">
              <a:buNone/>
            </a:pPr>
            <a:r>
              <a:rPr lang="en-GB" i="1" dirty="0">
                <a:solidFill>
                  <a:srgbClr val="FF0000"/>
                </a:solidFill>
              </a:rPr>
              <a:t>Use a thesaurus to improve your vocabulary choices. </a:t>
            </a:r>
            <a:r>
              <a:rPr lang="en-GB" dirty="0">
                <a:solidFill>
                  <a:srgbClr val="FF0000"/>
                </a:solidFill>
              </a:rPr>
              <a:t>  </a:t>
            </a:r>
          </a:p>
          <a:p>
            <a:pPr marL="0" indent="0" algn="ctr">
              <a:buNone/>
            </a:pPr>
            <a:endParaRPr lang="en-GB" dirty="0"/>
          </a:p>
        </p:txBody>
      </p:sp>
      <p:pic>
        <p:nvPicPr>
          <p:cNvPr id="1026" name="Picture 2" descr="Image result for ki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45466" y="4005064"/>
            <a:ext cx="2141334" cy="237394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Image result for k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799882"/>
            <a:ext cx="2597895" cy="198609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stro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5910" y="3632504"/>
            <a:ext cx="3721046" cy="2779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2951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8019" y="0"/>
            <a:ext cx="3875981" cy="1600200"/>
          </a:xfrm>
          <a:ln>
            <a:solidFill>
              <a:schemeClr val="tx1"/>
            </a:solidFill>
          </a:ln>
        </p:spPr>
        <p:txBody>
          <a:bodyPr>
            <a:noAutofit/>
          </a:bodyPr>
          <a:lstStyle/>
          <a:p>
            <a:r>
              <a:rPr lang="en-GB" sz="2800" dirty="0"/>
              <a:t>Pick 3-5 words from your diamond 9. Link them to key examples found in Duncan’s character. </a:t>
            </a:r>
          </a:p>
        </p:txBody>
      </p:sp>
      <p:sp>
        <p:nvSpPr>
          <p:cNvPr id="3" name="Content Placeholder 2"/>
          <p:cNvSpPr>
            <a:spLocks noGrp="1"/>
          </p:cNvSpPr>
          <p:nvPr>
            <p:ph idx="1"/>
          </p:nvPr>
        </p:nvSpPr>
        <p:spPr>
          <a:xfrm>
            <a:off x="6051450" y="1600200"/>
            <a:ext cx="3092550" cy="5257800"/>
          </a:xfrm>
          <a:ln>
            <a:solidFill>
              <a:schemeClr val="tx1"/>
            </a:solidFill>
          </a:ln>
        </p:spPr>
        <p:txBody>
          <a:bodyPr>
            <a:normAutofit fontScale="92500" lnSpcReduction="20000"/>
          </a:bodyPr>
          <a:lstStyle/>
          <a:p>
            <a:pPr marL="0" indent="0">
              <a:buNone/>
            </a:pPr>
            <a:r>
              <a:rPr lang="en-GB" dirty="0">
                <a:solidFill>
                  <a:srgbClr val="7030A0"/>
                </a:solidFill>
              </a:rPr>
              <a:t>Add an example with act and scene number. </a:t>
            </a:r>
          </a:p>
          <a:p>
            <a:pPr marL="0" indent="0">
              <a:buNone/>
            </a:pPr>
            <a:endParaRPr lang="en-GB" dirty="0">
              <a:solidFill>
                <a:srgbClr val="FF0000"/>
              </a:solidFill>
            </a:endParaRPr>
          </a:p>
          <a:p>
            <a:pPr marL="0" indent="0">
              <a:buNone/>
            </a:pPr>
            <a:r>
              <a:rPr lang="en-GB" dirty="0">
                <a:solidFill>
                  <a:schemeClr val="accent6">
                    <a:lumMod val="75000"/>
                  </a:schemeClr>
                </a:solidFill>
              </a:rPr>
              <a:t>Add a quotation with act and scene number.</a:t>
            </a:r>
          </a:p>
          <a:p>
            <a:pPr marL="0" indent="0">
              <a:buNone/>
            </a:pPr>
            <a:endParaRPr lang="en-GB" dirty="0">
              <a:solidFill>
                <a:schemeClr val="accent6">
                  <a:lumMod val="75000"/>
                </a:schemeClr>
              </a:solidFill>
            </a:endParaRPr>
          </a:p>
          <a:p>
            <a:pPr marL="0" indent="0">
              <a:buNone/>
            </a:pPr>
            <a:r>
              <a:rPr lang="en-GB" dirty="0">
                <a:solidFill>
                  <a:srgbClr val="FF0000"/>
                </a:solidFill>
              </a:rPr>
              <a:t>Add a quotation with act and scene number and some language analysis of a key word. </a:t>
            </a:r>
            <a:r>
              <a:rPr lang="en-GB" dirty="0">
                <a:solidFill>
                  <a:schemeClr val="accent6">
                    <a:lumMod val="75000"/>
                  </a:schemeClr>
                </a:solidFill>
              </a:rPr>
              <a:t> </a:t>
            </a:r>
          </a:p>
        </p:txBody>
      </p:sp>
      <p:pic>
        <p:nvPicPr>
          <p:cNvPr id="2050" name="Picture 2" descr="Image result for diamond 9"/>
          <p:cNvPicPr>
            <a:picLocks noChangeAspect="1" noChangeArrowheads="1"/>
          </p:cNvPicPr>
          <p:nvPr/>
        </p:nvPicPr>
        <p:blipFill rotWithShape="1">
          <a:blip r:embed="rId2">
            <a:extLst>
              <a:ext uri="{28A0092B-C50C-407E-A947-70E740481C1C}">
                <a14:useLocalDpi xmlns:a14="http://schemas.microsoft.com/office/drawing/2010/main" val="0"/>
              </a:ext>
            </a:extLst>
          </a:blip>
          <a:srcRect l="4973" t="6162" r="21974" b="62850"/>
          <a:stretch/>
        </p:blipFill>
        <p:spPr bwMode="auto">
          <a:xfrm>
            <a:off x="1085" y="4409727"/>
            <a:ext cx="5795051" cy="24482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16814" y="4812484"/>
            <a:ext cx="1368152" cy="830997"/>
          </a:xfrm>
          <a:prstGeom prst="rect">
            <a:avLst/>
          </a:prstGeom>
          <a:solidFill>
            <a:schemeClr val="accent5">
              <a:lumMod val="40000"/>
              <a:lumOff val="60000"/>
            </a:schemeClr>
          </a:solidFill>
          <a:ln>
            <a:solidFill>
              <a:schemeClr val="tx2"/>
            </a:solidFill>
          </a:ln>
        </p:spPr>
        <p:txBody>
          <a:bodyPr wrap="square" rtlCol="0">
            <a:spAutoFit/>
          </a:bodyPr>
          <a:lstStyle/>
          <a:p>
            <a:pPr algn="ctr"/>
            <a:r>
              <a:rPr lang="en-GB" sz="2400" dirty="0"/>
              <a:t>Strong king</a:t>
            </a:r>
          </a:p>
        </p:txBody>
      </p:sp>
      <p:sp>
        <p:nvSpPr>
          <p:cNvPr id="7" name="Rectangle 6"/>
          <p:cNvSpPr/>
          <p:nvPr/>
        </p:nvSpPr>
        <p:spPr>
          <a:xfrm>
            <a:off x="21357" y="3626628"/>
            <a:ext cx="5774779" cy="646331"/>
          </a:xfrm>
          <a:prstGeom prst="rect">
            <a:avLst/>
          </a:prstGeom>
          <a:solidFill>
            <a:schemeClr val="accent4">
              <a:lumMod val="40000"/>
              <a:lumOff val="60000"/>
            </a:schemeClr>
          </a:solidFill>
          <a:ln>
            <a:solidFill>
              <a:schemeClr val="accent4">
                <a:lumMod val="50000"/>
              </a:schemeClr>
            </a:solidFill>
          </a:ln>
        </p:spPr>
        <p:txBody>
          <a:bodyPr wrap="square">
            <a:spAutoFit/>
          </a:bodyPr>
          <a:lstStyle/>
          <a:p>
            <a:r>
              <a:rPr lang="en-GB" dirty="0"/>
              <a:t>Macbeth hesitates when trying to kill Duncan in Act 1 Scene 7 because he admits Duncan was a strong king. </a:t>
            </a:r>
            <a:endParaRPr lang="en-GB" b="0" i="0" dirty="0">
              <a:effectLst/>
            </a:endParaRPr>
          </a:p>
        </p:txBody>
      </p:sp>
      <p:sp>
        <p:nvSpPr>
          <p:cNvPr id="9" name="Rectangle 8"/>
          <p:cNvSpPr/>
          <p:nvPr/>
        </p:nvSpPr>
        <p:spPr>
          <a:xfrm>
            <a:off x="21357" y="3005625"/>
            <a:ext cx="5774779" cy="369332"/>
          </a:xfrm>
          <a:prstGeom prst="rect">
            <a:avLst/>
          </a:prstGeom>
          <a:solidFill>
            <a:schemeClr val="accent6">
              <a:lumMod val="40000"/>
              <a:lumOff val="60000"/>
            </a:schemeClr>
          </a:solidFill>
          <a:ln>
            <a:solidFill>
              <a:schemeClr val="accent6">
                <a:lumMod val="50000"/>
              </a:schemeClr>
            </a:solidFill>
          </a:ln>
        </p:spPr>
        <p:txBody>
          <a:bodyPr wrap="square">
            <a:spAutoFit/>
          </a:bodyPr>
          <a:lstStyle/>
          <a:p>
            <a:r>
              <a:rPr lang="en-GB" dirty="0"/>
              <a:t>‘his virtues will plead like angels’ – Act 1 Scene 7.  </a:t>
            </a:r>
          </a:p>
        </p:txBody>
      </p:sp>
      <p:sp>
        <p:nvSpPr>
          <p:cNvPr id="11" name="Rectangle 10"/>
          <p:cNvSpPr/>
          <p:nvPr/>
        </p:nvSpPr>
        <p:spPr>
          <a:xfrm>
            <a:off x="0" y="975166"/>
            <a:ext cx="5246662" cy="1754326"/>
          </a:xfrm>
          <a:prstGeom prst="rect">
            <a:avLst/>
          </a:prstGeom>
          <a:solidFill>
            <a:schemeClr val="accent2">
              <a:lumMod val="40000"/>
              <a:lumOff val="60000"/>
            </a:schemeClr>
          </a:solidFill>
          <a:ln>
            <a:solidFill>
              <a:schemeClr val="accent2">
                <a:lumMod val="50000"/>
              </a:schemeClr>
            </a:solidFill>
          </a:ln>
        </p:spPr>
        <p:txBody>
          <a:bodyPr wrap="square">
            <a:spAutoFit/>
          </a:bodyPr>
          <a:lstStyle/>
          <a:p>
            <a:r>
              <a:rPr lang="en-GB" dirty="0"/>
              <a:t>‘his virtues will plead like angels’ – Act 1 Scene 7. Macbeth admits that Duncan has ‘virtues’ in his role as king. Shakespeare is showing that Duncan clearly has high moral standards. He also then links to the ideas of innocence and purity when describing Duncan by using the noun ‘angels’. </a:t>
            </a:r>
          </a:p>
        </p:txBody>
      </p:sp>
      <p:cxnSp>
        <p:nvCxnSpPr>
          <p:cNvPr id="6" name="Straight Arrow Connector 5"/>
          <p:cNvCxnSpPr/>
          <p:nvPr/>
        </p:nvCxnSpPr>
        <p:spPr>
          <a:xfrm flipH="1" flipV="1">
            <a:off x="1057444" y="4236814"/>
            <a:ext cx="504056" cy="9361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51520" y="260648"/>
            <a:ext cx="4752528" cy="369332"/>
          </a:xfrm>
          <a:prstGeom prst="rect">
            <a:avLst/>
          </a:prstGeom>
          <a:noFill/>
          <a:ln>
            <a:solidFill>
              <a:schemeClr val="tx1"/>
            </a:solidFill>
          </a:ln>
        </p:spPr>
        <p:txBody>
          <a:bodyPr wrap="square" rtlCol="0">
            <a:spAutoFit/>
          </a:bodyPr>
          <a:lstStyle/>
          <a:p>
            <a:r>
              <a:rPr lang="en-GB" dirty="0"/>
              <a:t>Pages 13-14, page 18, page 16.  </a:t>
            </a:r>
          </a:p>
        </p:txBody>
      </p:sp>
    </p:spTree>
    <p:extLst>
      <p:ext uri="{BB962C8B-B14F-4D97-AF65-F5344CB8AC3E}">
        <p14:creationId xmlns:p14="http://schemas.microsoft.com/office/powerpoint/2010/main" val="3196377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1000"/>
                                        <p:tgtEl>
                                          <p:spTgt spid="3">
                                            <p:bg/>
                                          </p:spTgt>
                                        </p:tgtEl>
                                      </p:cBhvr>
                                    </p:animEffect>
                                    <p:anim calcmode="lin" valueType="num">
                                      <p:cBhvr>
                                        <p:cTn id="22" dur="1000" fill="hold"/>
                                        <p:tgtEl>
                                          <p:spTgt spid="3">
                                            <p:bg/>
                                          </p:spTgt>
                                        </p:tgtEl>
                                        <p:attrNameLst>
                                          <p:attrName>ppt_x</p:attrName>
                                        </p:attrNameLst>
                                      </p:cBhvr>
                                      <p:tavLst>
                                        <p:tav tm="0">
                                          <p:val>
                                            <p:strVal val="#ppt_x"/>
                                          </p:val>
                                        </p:tav>
                                        <p:tav tm="100000">
                                          <p:val>
                                            <p:strVal val="#ppt_x"/>
                                          </p:val>
                                        </p:tav>
                                      </p:tavLst>
                                    </p:anim>
                                    <p:anim calcmode="lin" valueType="num">
                                      <p:cBhvr>
                                        <p:cTn id="23"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1000"/>
                                        <p:tgtEl>
                                          <p:spTgt spid="3">
                                            <p:txEl>
                                              <p:pRg st="0" end="0"/>
                                            </p:txEl>
                                          </p:spTgt>
                                        </p:tgtEl>
                                      </p:cBhvr>
                                    </p:animEffect>
                                    <p:anim calcmode="lin" valueType="num">
                                      <p:cBhvr>
                                        <p:cTn id="2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barn(inVertical)">
                                      <p:cBhvr>
                                        <p:cTn id="63" dur="500"/>
                                        <p:tgtEl>
                                          <p:spTgt spid="7"/>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barn(inVertical)">
                                      <p:cBhvr>
                                        <p:cTn id="68" dur="500"/>
                                        <p:tgtEl>
                                          <p:spTgt spid="9"/>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barn(inVertical)">
                                      <p:cBhvr>
                                        <p:cTn id="73" dur="500"/>
                                        <p:tgtEl>
                                          <p:spTgt spid="11"/>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1000"/>
                                        <p:tgtEl>
                                          <p:spTgt spid="5"/>
                                        </p:tgtEl>
                                      </p:cBhvr>
                                    </p:animEffect>
                                    <p:anim calcmode="lin" valueType="num">
                                      <p:cBhvr>
                                        <p:cTn id="79" dur="1000" fill="hold"/>
                                        <p:tgtEl>
                                          <p:spTgt spid="5"/>
                                        </p:tgtEl>
                                        <p:attrNameLst>
                                          <p:attrName>ppt_x</p:attrName>
                                        </p:attrNameLst>
                                      </p:cBhvr>
                                      <p:tavLst>
                                        <p:tav tm="0">
                                          <p:val>
                                            <p:strVal val="#ppt_x"/>
                                          </p:val>
                                        </p:tav>
                                        <p:tav tm="100000">
                                          <p:val>
                                            <p:strVal val="#ppt_x"/>
                                          </p:val>
                                        </p:tav>
                                      </p:tavLst>
                                    </p:anim>
                                    <p:anim calcmode="lin" valueType="num">
                                      <p:cBhvr>
                                        <p:cTn id="8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animBg="1"/>
      <p:bldP spid="4" grpId="0" animBg="1"/>
      <p:bldP spid="7" grpId="0" animBg="1"/>
      <p:bldP spid="9" grpId="0" animBg="1"/>
      <p:bldP spid="11"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fontScale="90000"/>
          </a:bodyPr>
          <a:lstStyle/>
          <a:p>
            <a:r>
              <a:rPr lang="en-GB" dirty="0"/>
              <a:t>Compare and contrast Macbeth’s reign with Duncan’s reign. </a:t>
            </a:r>
          </a:p>
        </p:txBody>
      </p:sp>
      <p:sp>
        <p:nvSpPr>
          <p:cNvPr id="4" name="Content Placeholder 3"/>
          <p:cNvSpPr>
            <a:spLocks noGrp="1"/>
          </p:cNvSpPr>
          <p:nvPr>
            <p:ph idx="1"/>
          </p:nvPr>
        </p:nvSpPr>
        <p:spPr>
          <a:ln>
            <a:solidFill>
              <a:schemeClr val="tx1"/>
            </a:solidFill>
          </a:ln>
        </p:spPr>
        <p:txBody>
          <a:bodyPr/>
          <a:lstStyle/>
          <a:p>
            <a:pPr marL="514350" indent="-514350">
              <a:buFont typeface="+mj-lt"/>
              <a:buAutoNum type="arabicPeriod"/>
            </a:pPr>
            <a:r>
              <a:rPr lang="en-GB" dirty="0"/>
              <a:t>Use examples and quotations from today’s lesson with act and scene numbers</a:t>
            </a:r>
          </a:p>
          <a:p>
            <a:pPr marL="514350" indent="-514350">
              <a:buFont typeface="+mj-lt"/>
              <a:buAutoNum type="arabicPeriod"/>
            </a:pPr>
            <a:r>
              <a:rPr lang="en-GB" dirty="0"/>
              <a:t>Use ambitious adjectives to describe each character as a king</a:t>
            </a:r>
          </a:p>
          <a:p>
            <a:pPr marL="514350" indent="-514350">
              <a:buFont typeface="+mj-lt"/>
              <a:buAutoNum type="arabicPeriod"/>
            </a:pPr>
            <a:r>
              <a:rPr lang="en-GB" dirty="0"/>
              <a:t>Use a range of connectives. </a:t>
            </a:r>
          </a:p>
        </p:txBody>
      </p:sp>
    </p:spTree>
    <p:extLst>
      <p:ext uri="{BB962C8B-B14F-4D97-AF65-F5344CB8AC3E}">
        <p14:creationId xmlns:p14="http://schemas.microsoft.com/office/powerpoint/2010/main" val="2814589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bg/>
                                          </p:spTgt>
                                        </p:tgtEl>
                                        <p:attrNameLst>
                                          <p:attrName>style.visibility</p:attrName>
                                        </p:attrNameLst>
                                      </p:cBhvr>
                                      <p:to>
                                        <p:strVal val="visible"/>
                                      </p:to>
                                    </p:set>
                                    <p:animEffect transition="in" filter="fade">
                                      <p:cBhvr>
                                        <p:cTn id="14" dur="1000"/>
                                        <p:tgtEl>
                                          <p:spTgt spid="4">
                                            <p:bg/>
                                          </p:spTgt>
                                        </p:tgtEl>
                                      </p:cBhvr>
                                    </p:animEffect>
                                    <p:anim calcmode="lin" valueType="num">
                                      <p:cBhvr>
                                        <p:cTn id="15" dur="1000" fill="hold"/>
                                        <p:tgtEl>
                                          <p:spTgt spid="4">
                                            <p:bg/>
                                          </p:spTgt>
                                        </p:tgtEl>
                                        <p:attrNameLst>
                                          <p:attrName>ppt_x</p:attrName>
                                        </p:attrNameLst>
                                      </p:cBhvr>
                                      <p:tavLst>
                                        <p:tav tm="0">
                                          <p:val>
                                            <p:strVal val="#ppt_x"/>
                                          </p:val>
                                        </p:tav>
                                        <p:tav tm="100000">
                                          <p:val>
                                            <p:strVal val="#ppt_x"/>
                                          </p:val>
                                        </p:tav>
                                      </p:tavLst>
                                    </p:anim>
                                    <p:anim calcmode="lin" valueType="num">
                                      <p:cBhvr>
                                        <p:cTn id="16" dur="1000" fill="hold"/>
                                        <p:tgtEl>
                                          <p:spTgt spid="4">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fade">
                                      <p:cBhvr>
                                        <p:cTn id="35" dur="1000"/>
                                        <p:tgtEl>
                                          <p:spTgt spid="4">
                                            <p:txEl>
                                              <p:pRg st="2" end="2"/>
                                            </p:txEl>
                                          </p:spTgt>
                                        </p:tgtEl>
                                      </p:cBhvr>
                                    </p:animEffect>
                                    <p:anim calcmode="lin" valueType="num">
                                      <p:cBhvr>
                                        <p:cTn id="3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a:ln>
            <a:solidFill>
              <a:schemeClr val="tx1"/>
            </a:solidFill>
          </a:ln>
        </p:spPr>
        <p:txBody>
          <a:bodyPr>
            <a:normAutofit fontScale="90000"/>
          </a:bodyPr>
          <a:lstStyle/>
          <a:p>
            <a:r>
              <a:rPr lang="en-GB" dirty="0"/>
              <a:t>What it could look like…</a:t>
            </a:r>
          </a:p>
        </p:txBody>
      </p:sp>
      <p:sp>
        <p:nvSpPr>
          <p:cNvPr id="4" name="Content Placeholder 3"/>
          <p:cNvSpPr>
            <a:spLocks noGrp="1"/>
          </p:cNvSpPr>
          <p:nvPr>
            <p:ph idx="1"/>
          </p:nvPr>
        </p:nvSpPr>
        <p:spPr>
          <a:xfrm>
            <a:off x="457200" y="836712"/>
            <a:ext cx="8229600" cy="5760640"/>
          </a:xfrm>
          <a:ln>
            <a:solidFill>
              <a:schemeClr val="tx1"/>
            </a:solidFill>
          </a:ln>
        </p:spPr>
        <p:txBody>
          <a:bodyPr>
            <a:normAutofit fontScale="85000" lnSpcReduction="10000"/>
          </a:bodyPr>
          <a:lstStyle/>
          <a:p>
            <a:pPr marL="0" indent="0">
              <a:buNone/>
            </a:pPr>
            <a:r>
              <a:rPr lang="en-GB" dirty="0"/>
              <a:t>In some parts of the play, Shakespeare </a:t>
            </a:r>
            <a:r>
              <a:rPr lang="en-GB" dirty="0">
                <a:solidFill>
                  <a:srgbClr val="00B050"/>
                </a:solidFill>
              </a:rPr>
              <a:t>presents Macbeth as a powerful leader</a:t>
            </a:r>
            <a:r>
              <a:rPr lang="en-GB" dirty="0"/>
              <a:t>. Shakespeare uses the adjective </a:t>
            </a:r>
            <a:r>
              <a:rPr lang="en-GB" dirty="0">
                <a:solidFill>
                  <a:srgbClr val="7030A0"/>
                </a:solidFill>
              </a:rPr>
              <a:t>‘brave’ </a:t>
            </a:r>
            <a:r>
              <a:rPr lang="en-GB" dirty="0"/>
              <a:t>in </a:t>
            </a:r>
            <a:r>
              <a:rPr lang="en-GB" dirty="0">
                <a:solidFill>
                  <a:srgbClr val="FF0000"/>
                </a:solidFill>
              </a:rPr>
              <a:t>Act 1 Scene 2 </a:t>
            </a:r>
            <a:r>
              <a:rPr lang="en-GB" dirty="0"/>
              <a:t>to describe Macbeth and this is one of the first impressions we get of the character. Shakespeare juxtaposes the strong character of Macbeth with all other soldiers who seemed </a:t>
            </a:r>
            <a:r>
              <a:rPr lang="en-GB" dirty="0">
                <a:solidFill>
                  <a:srgbClr val="7030A0"/>
                </a:solidFill>
              </a:rPr>
              <a:t>‘weak; in comparison’, </a:t>
            </a:r>
            <a:r>
              <a:rPr lang="en-GB" dirty="0">
                <a:solidFill>
                  <a:srgbClr val="00B050"/>
                </a:solidFill>
              </a:rPr>
              <a:t>thus making Macbeth appear even more fearless</a:t>
            </a:r>
            <a:r>
              <a:rPr lang="en-GB" dirty="0"/>
              <a:t>. </a:t>
            </a:r>
          </a:p>
          <a:p>
            <a:pPr marL="0" indent="0">
              <a:buNone/>
            </a:pPr>
            <a:r>
              <a:rPr lang="en-GB" dirty="0"/>
              <a:t>However in </a:t>
            </a:r>
            <a:r>
              <a:rPr lang="en-GB" dirty="0">
                <a:solidFill>
                  <a:srgbClr val="FF0000"/>
                </a:solidFill>
              </a:rPr>
              <a:t>Act 1 Scene 4, </a:t>
            </a:r>
            <a:r>
              <a:rPr lang="en-GB" dirty="0">
                <a:solidFill>
                  <a:srgbClr val="00B050"/>
                </a:solidFill>
              </a:rPr>
              <a:t>Duncan proves to be slightly gullible and naïve</a:t>
            </a:r>
            <a:r>
              <a:rPr lang="en-GB" dirty="0"/>
              <a:t>. Though the previous Thane of Cawdor appeared to be </a:t>
            </a:r>
            <a:r>
              <a:rPr lang="en-GB" dirty="0">
                <a:solidFill>
                  <a:srgbClr val="7030A0"/>
                </a:solidFill>
              </a:rPr>
              <a:t>‘a gentleman on whom I built on absolute trust’, </a:t>
            </a:r>
            <a:r>
              <a:rPr lang="en-GB" dirty="0"/>
              <a:t>it is clear he was guilty of </a:t>
            </a:r>
            <a:r>
              <a:rPr lang="en-GB" dirty="0">
                <a:solidFill>
                  <a:srgbClr val="7030A0"/>
                </a:solidFill>
              </a:rPr>
              <a:t>‘treasons’. </a:t>
            </a:r>
            <a:r>
              <a:rPr lang="en-GB" dirty="0">
                <a:solidFill>
                  <a:srgbClr val="00B050"/>
                </a:solidFill>
              </a:rPr>
              <a:t>Therefore Shakespeare is suggesting that Duncan is sometimes is fooled as he concedes that</a:t>
            </a:r>
            <a:r>
              <a:rPr lang="en-GB" dirty="0"/>
              <a:t> </a:t>
            </a:r>
            <a:r>
              <a:rPr lang="en-GB" dirty="0">
                <a:solidFill>
                  <a:srgbClr val="7030A0"/>
                </a:solidFill>
              </a:rPr>
              <a:t>‘There’s not art to find the mind’s construction in the face’.  </a:t>
            </a:r>
          </a:p>
        </p:txBody>
      </p:sp>
      <p:sp>
        <p:nvSpPr>
          <p:cNvPr id="5" name="TextBox 4"/>
          <p:cNvSpPr txBox="1"/>
          <p:nvPr/>
        </p:nvSpPr>
        <p:spPr>
          <a:xfrm>
            <a:off x="5148064" y="5805264"/>
            <a:ext cx="3816424" cy="1015663"/>
          </a:xfrm>
          <a:prstGeom prst="rect">
            <a:avLst/>
          </a:prstGeom>
          <a:solidFill>
            <a:schemeClr val="accent6">
              <a:lumMod val="40000"/>
              <a:lumOff val="60000"/>
            </a:schemeClr>
          </a:solidFill>
          <a:ln>
            <a:solidFill>
              <a:schemeClr val="tx2"/>
            </a:solidFill>
          </a:ln>
        </p:spPr>
        <p:txBody>
          <a:bodyPr wrap="square" rtlCol="0">
            <a:spAutoFit/>
          </a:bodyPr>
          <a:lstStyle/>
          <a:p>
            <a:pPr algn="ctr"/>
            <a:r>
              <a:rPr lang="en-GB" sz="2000" b="1" dirty="0">
                <a:solidFill>
                  <a:srgbClr val="00B050"/>
                </a:solidFill>
              </a:rPr>
              <a:t>Point of comparison</a:t>
            </a:r>
          </a:p>
          <a:p>
            <a:pPr algn="ctr"/>
            <a:r>
              <a:rPr lang="en-GB" sz="2000" b="1" dirty="0">
                <a:solidFill>
                  <a:srgbClr val="7030A0"/>
                </a:solidFill>
              </a:rPr>
              <a:t>Quotation</a:t>
            </a:r>
          </a:p>
          <a:p>
            <a:pPr algn="ctr"/>
            <a:r>
              <a:rPr lang="en-GB" sz="2000" b="1" dirty="0">
                <a:solidFill>
                  <a:srgbClr val="FF0000"/>
                </a:solidFill>
              </a:rPr>
              <a:t>Act / Scene number</a:t>
            </a:r>
          </a:p>
        </p:txBody>
      </p:sp>
    </p:spTree>
    <p:extLst>
      <p:ext uri="{BB962C8B-B14F-4D97-AF65-F5344CB8AC3E}">
        <p14:creationId xmlns:p14="http://schemas.microsoft.com/office/powerpoint/2010/main" val="1037719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bg/>
                                          </p:spTgt>
                                        </p:tgtEl>
                                        <p:attrNameLst>
                                          <p:attrName>style.visibility</p:attrName>
                                        </p:attrNameLst>
                                      </p:cBhvr>
                                      <p:to>
                                        <p:strVal val="visible"/>
                                      </p:to>
                                    </p:set>
                                    <p:animEffect transition="in" filter="fade">
                                      <p:cBhvr>
                                        <p:cTn id="14" dur="1000"/>
                                        <p:tgtEl>
                                          <p:spTgt spid="4">
                                            <p:bg/>
                                          </p:spTgt>
                                        </p:tgtEl>
                                      </p:cBhvr>
                                    </p:animEffect>
                                    <p:anim calcmode="lin" valueType="num">
                                      <p:cBhvr>
                                        <p:cTn id="15" dur="1000" fill="hold"/>
                                        <p:tgtEl>
                                          <p:spTgt spid="4">
                                            <p:bg/>
                                          </p:spTgt>
                                        </p:tgtEl>
                                        <p:attrNameLst>
                                          <p:attrName>ppt_x</p:attrName>
                                        </p:attrNameLst>
                                      </p:cBhvr>
                                      <p:tavLst>
                                        <p:tav tm="0">
                                          <p:val>
                                            <p:strVal val="#ppt_x"/>
                                          </p:val>
                                        </p:tav>
                                        <p:tav tm="100000">
                                          <p:val>
                                            <p:strVal val="#ppt_x"/>
                                          </p:val>
                                        </p:tav>
                                      </p:tavLst>
                                    </p:anim>
                                    <p:anim calcmode="lin" valueType="num">
                                      <p:cBhvr>
                                        <p:cTn id="16" dur="1000" fill="hold"/>
                                        <p:tgtEl>
                                          <p:spTgt spid="4">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a:ln>
            <a:solidFill>
              <a:schemeClr val="tx1"/>
            </a:solidFill>
          </a:ln>
        </p:spPr>
        <p:txBody>
          <a:bodyPr>
            <a:normAutofit fontScale="90000"/>
          </a:bodyPr>
          <a:lstStyle/>
          <a:p>
            <a:r>
              <a:rPr lang="en-GB" dirty="0"/>
              <a:t>Colour code your partner’s work. </a:t>
            </a:r>
          </a:p>
        </p:txBody>
      </p:sp>
      <p:sp>
        <p:nvSpPr>
          <p:cNvPr id="4" name="Content Placeholder 3"/>
          <p:cNvSpPr>
            <a:spLocks noGrp="1"/>
          </p:cNvSpPr>
          <p:nvPr>
            <p:ph idx="1"/>
          </p:nvPr>
        </p:nvSpPr>
        <p:spPr>
          <a:xfrm>
            <a:off x="457200" y="836712"/>
            <a:ext cx="8229600" cy="5760640"/>
          </a:xfrm>
          <a:ln>
            <a:solidFill>
              <a:schemeClr val="tx1"/>
            </a:solidFill>
          </a:ln>
        </p:spPr>
        <p:txBody>
          <a:bodyPr>
            <a:normAutofit fontScale="85000" lnSpcReduction="10000"/>
          </a:bodyPr>
          <a:lstStyle/>
          <a:p>
            <a:pPr marL="0" indent="0">
              <a:buNone/>
            </a:pPr>
            <a:r>
              <a:rPr lang="en-GB" dirty="0"/>
              <a:t>In some parts of the play, Shakespeare </a:t>
            </a:r>
            <a:r>
              <a:rPr lang="en-GB" dirty="0">
                <a:solidFill>
                  <a:srgbClr val="00B050"/>
                </a:solidFill>
              </a:rPr>
              <a:t>presents Macbeth as a powerful leader</a:t>
            </a:r>
            <a:r>
              <a:rPr lang="en-GB" dirty="0"/>
              <a:t>. Shakespeare uses the adjective </a:t>
            </a:r>
            <a:r>
              <a:rPr lang="en-GB" dirty="0">
                <a:solidFill>
                  <a:srgbClr val="7030A0"/>
                </a:solidFill>
              </a:rPr>
              <a:t>‘brave’ </a:t>
            </a:r>
            <a:r>
              <a:rPr lang="en-GB" dirty="0"/>
              <a:t>in </a:t>
            </a:r>
            <a:r>
              <a:rPr lang="en-GB" dirty="0">
                <a:solidFill>
                  <a:srgbClr val="FF0000"/>
                </a:solidFill>
              </a:rPr>
              <a:t>Act 1 Scene 2 </a:t>
            </a:r>
            <a:r>
              <a:rPr lang="en-GB" dirty="0"/>
              <a:t>to describe Macbeth and this is one of the first impressions we get of the character. Shakespeare juxtaposes the strong character of Macbeth with all other soldiers who seemed </a:t>
            </a:r>
            <a:r>
              <a:rPr lang="en-GB" dirty="0">
                <a:solidFill>
                  <a:srgbClr val="7030A0"/>
                </a:solidFill>
              </a:rPr>
              <a:t>‘weak; in comparison’, </a:t>
            </a:r>
            <a:r>
              <a:rPr lang="en-GB" dirty="0">
                <a:solidFill>
                  <a:srgbClr val="00B050"/>
                </a:solidFill>
              </a:rPr>
              <a:t>thus making Macbeth appear even more fearless</a:t>
            </a:r>
            <a:r>
              <a:rPr lang="en-GB" dirty="0"/>
              <a:t>. </a:t>
            </a:r>
          </a:p>
          <a:p>
            <a:pPr marL="0" indent="0">
              <a:buNone/>
            </a:pPr>
            <a:r>
              <a:rPr lang="en-GB" dirty="0"/>
              <a:t>However in </a:t>
            </a:r>
            <a:r>
              <a:rPr lang="en-GB" dirty="0">
                <a:solidFill>
                  <a:srgbClr val="FF0000"/>
                </a:solidFill>
              </a:rPr>
              <a:t>Act 1 Scene 4, </a:t>
            </a:r>
            <a:r>
              <a:rPr lang="en-GB" dirty="0">
                <a:solidFill>
                  <a:srgbClr val="00B050"/>
                </a:solidFill>
              </a:rPr>
              <a:t>Duncan proves to be slightly gullible and naïve</a:t>
            </a:r>
            <a:r>
              <a:rPr lang="en-GB" dirty="0"/>
              <a:t>. Though the previous Thane of Cawdor appeared to be </a:t>
            </a:r>
            <a:r>
              <a:rPr lang="en-GB" dirty="0">
                <a:solidFill>
                  <a:srgbClr val="7030A0"/>
                </a:solidFill>
              </a:rPr>
              <a:t>‘a gentleman on whom I built on absolute trust’, </a:t>
            </a:r>
            <a:r>
              <a:rPr lang="en-GB" dirty="0"/>
              <a:t>it is clear he was guilty of </a:t>
            </a:r>
            <a:r>
              <a:rPr lang="en-GB" dirty="0">
                <a:solidFill>
                  <a:srgbClr val="7030A0"/>
                </a:solidFill>
              </a:rPr>
              <a:t>‘treasons’. </a:t>
            </a:r>
            <a:r>
              <a:rPr lang="en-GB" dirty="0">
                <a:solidFill>
                  <a:srgbClr val="00B050"/>
                </a:solidFill>
              </a:rPr>
              <a:t>Therefore Shakespeare is suggesting that Duncan is sometimes is fooled as he concedes that</a:t>
            </a:r>
            <a:r>
              <a:rPr lang="en-GB" dirty="0"/>
              <a:t> </a:t>
            </a:r>
            <a:r>
              <a:rPr lang="en-GB" dirty="0">
                <a:solidFill>
                  <a:srgbClr val="7030A0"/>
                </a:solidFill>
              </a:rPr>
              <a:t>‘There’s not art to find the mind’s construction in the face’.  </a:t>
            </a:r>
          </a:p>
        </p:txBody>
      </p:sp>
      <p:sp>
        <p:nvSpPr>
          <p:cNvPr id="5" name="TextBox 4"/>
          <p:cNvSpPr txBox="1"/>
          <p:nvPr/>
        </p:nvSpPr>
        <p:spPr>
          <a:xfrm>
            <a:off x="5148064" y="5805264"/>
            <a:ext cx="3816424" cy="1015663"/>
          </a:xfrm>
          <a:prstGeom prst="rect">
            <a:avLst/>
          </a:prstGeom>
          <a:solidFill>
            <a:schemeClr val="accent6">
              <a:lumMod val="40000"/>
              <a:lumOff val="60000"/>
            </a:schemeClr>
          </a:solidFill>
          <a:ln>
            <a:solidFill>
              <a:schemeClr val="tx2"/>
            </a:solidFill>
          </a:ln>
        </p:spPr>
        <p:txBody>
          <a:bodyPr wrap="square" rtlCol="0">
            <a:spAutoFit/>
          </a:bodyPr>
          <a:lstStyle/>
          <a:p>
            <a:pPr algn="ctr"/>
            <a:r>
              <a:rPr lang="en-GB" sz="2000" b="1" dirty="0">
                <a:solidFill>
                  <a:srgbClr val="00B050"/>
                </a:solidFill>
              </a:rPr>
              <a:t>Point of comparison</a:t>
            </a:r>
          </a:p>
          <a:p>
            <a:pPr algn="ctr"/>
            <a:r>
              <a:rPr lang="en-GB" sz="2000" b="1" dirty="0">
                <a:solidFill>
                  <a:srgbClr val="7030A0"/>
                </a:solidFill>
              </a:rPr>
              <a:t>Quotation</a:t>
            </a:r>
          </a:p>
          <a:p>
            <a:pPr algn="ctr"/>
            <a:r>
              <a:rPr lang="en-GB" sz="2000" b="1" dirty="0">
                <a:solidFill>
                  <a:srgbClr val="FF0000"/>
                </a:solidFill>
              </a:rPr>
              <a:t>Act / Scene number</a:t>
            </a:r>
          </a:p>
        </p:txBody>
      </p:sp>
    </p:spTree>
    <p:extLst>
      <p:ext uri="{BB962C8B-B14F-4D97-AF65-F5344CB8AC3E}">
        <p14:creationId xmlns:p14="http://schemas.microsoft.com/office/powerpoint/2010/main" val="404086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bg/>
                                          </p:spTgt>
                                        </p:tgtEl>
                                        <p:attrNameLst>
                                          <p:attrName>style.visibility</p:attrName>
                                        </p:attrNameLst>
                                      </p:cBhvr>
                                      <p:to>
                                        <p:strVal val="visible"/>
                                      </p:to>
                                    </p:set>
                                    <p:animEffect transition="in" filter="fade">
                                      <p:cBhvr>
                                        <p:cTn id="14" dur="1000"/>
                                        <p:tgtEl>
                                          <p:spTgt spid="4">
                                            <p:bg/>
                                          </p:spTgt>
                                        </p:tgtEl>
                                      </p:cBhvr>
                                    </p:animEffect>
                                    <p:anim calcmode="lin" valueType="num">
                                      <p:cBhvr>
                                        <p:cTn id="15" dur="1000" fill="hold"/>
                                        <p:tgtEl>
                                          <p:spTgt spid="4">
                                            <p:bg/>
                                          </p:spTgt>
                                        </p:tgtEl>
                                        <p:attrNameLst>
                                          <p:attrName>ppt_x</p:attrName>
                                        </p:attrNameLst>
                                      </p:cBhvr>
                                      <p:tavLst>
                                        <p:tav tm="0">
                                          <p:val>
                                            <p:strVal val="#ppt_x"/>
                                          </p:val>
                                        </p:tav>
                                        <p:tav tm="100000">
                                          <p:val>
                                            <p:strVal val="#ppt_x"/>
                                          </p:val>
                                        </p:tav>
                                      </p:tavLst>
                                    </p:anim>
                                    <p:anim calcmode="lin" valueType="num">
                                      <p:cBhvr>
                                        <p:cTn id="16" dur="1000" fill="hold"/>
                                        <p:tgtEl>
                                          <p:spTgt spid="4">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1682" y="337787"/>
            <a:ext cx="8350431" cy="6023823"/>
          </a:xfrm>
          <a:solidFill>
            <a:schemeClr val="accent6">
              <a:lumMod val="20000"/>
              <a:lumOff val="80000"/>
            </a:schemeClr>
          </a:solidFill>
          <a:ln>
            <a:solidFill>
              <a:schemeClr val="tx2"/>
            </a:solidFill>
          </a:ln>
        </p:spPr>
        <p:txBody>
          <a:bodyPr>
            <a:normAutofit fontScale="92500"/>
          </a:bodyPr>
          <a:lstStyle/>
          <a:p>
            <a:pPr marL="0" indent="0" algn="ctr">
              <a:buNone/>
            </a:pPr>
            <a:r>
              <a:rPr lang="en-GB" b="1" dirty="0">
                <a:solidFill>
                  <a:srgbClr val="FF0000"/>
                </a:solidFill>
              </a:rPr>
              <a:t>What do I want you to achieve this lesson?</a:t>
            </a:r>
          </a:p>
          <a:p>
            <a:pPr marL="0" indent="0" algn="ctr">
              <a:buNone/>
            </a:pPr>
            <a:r>
              <a:rPr lang="en-GB" dirty="0"/>
              <a:t>To track the theme of </a:t>
            </a:r>
            <a:r>
              <a:rPr lang="en-GB" i="1" dirty="0"/>
              <a:t>kingship </a:t>
            </a:r>
            <a:r>
              <a:rPr lang="en-GB" dirty="0"/>
              <a:t>across the play Macbeth. </a:t>
            </a:r>
            <a:endParaRPr lang="en-GB" i="1" u="sng" dirty="0"/>
          </a:p>
          <a:p>
            <a:pPr marL="0" indent="0" algn="ctr">
              <a:buNone/>
            </a:pPr>
            <a:endParaRPr lang="en-GB" b="1" dirty="0">
              <a:solidFill>
                <a:srgbClr val="FF0000"/>
              </a:solidFill>
            </a:endParaRPr>
          </a:p>
          <a:p>
            <a:pPr marL="0" indent="0" algn="ctr">
              <a:buNone/>
            </a:pPr>
            <a:r>
              <a:rPr lang="en-GB" b="1" dirty="0">
                <a:solidFill>
                  <a:srgbClr val="FF0000"/>
                </a:solidFill>
              </a:rPr>
              <a:t>Why do I want you to do this? </a:t>
            </a:r>
          </a:p>
          <a:p>
            <a:pPr marL="0" indent="0" algn="ctr">
              <a:buNone/>
            </a:pPr>
            <a:r>
              <a:rPr lang="en-GB" dirty="0"/>
              <a:t>To strengthen our understanding of key characters and </a:t>
            </a:r>
            <a:r>
              <a:rPr lang="en-GB" b="1" dirty="0"/>
              <a:t>themes</a:t>
            </a:r>
            <a:r>
              <a:rPr lang="en-GB" dirty="0"/>
              <a:t> in the play. </a:t>
            </a:r>
          </a:p>
          <a:p>
            <a:pPr marL="0" indent="0" algn="ctr">
              <a:buNone/>
            </a:pPr>
            <a:endParaRPr lang="en-GB" dirty="0"/>
          </a:p>
          <a:p>
            <a:pPr marL="0" indent="0" algn="ctr">
              <a:buNone/>
            </a:pPr>
            <a:r>
              <a:rPr lang="en-GB" b="1" dirty="0">
                <a:solidFill>
                  <a:srgbClr val="FF0000"/>
                </a:solidFill>
              </a:rPr>
              <a:t>How will I know if you have achieved it?</a:t>
            </a:r>
          </a:p>
          <a:p>
            <a:pPr marL="0" indent="0" algn="ctr">
              <a:buNone/>
            </a:pPr>
            <a:r>
              <a:rPr lang="en-GB" dirty="0"/>
              <a:t>You will have tracked the theme of kingship across the play with clear examples and quotations. </a:t>
            </a:r>
            <a:endParaRPr lang="en-GB" dirty="0">
              <a:solidFill>
                <a:srgbClr val="FF0000"/>
              </a:solidFill>
            </a:endParaRPr>
          </a:p>
        </p:txBody>
      </p:sp>
    </p:spTree>
    <p:extLst>
      <p:ext uri="{BB962C8B-B14F-4D97-AF65-F5344CB8AC3E}">
        <p14:creationId xmlns:p14="http://schemas.microsoft.com/office/powerpoint/2010/main" val="126214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a:solidFill>
            <a:srgbClr val="FFFFFF"/>
          </a:solidFill>
          <a:ln w="25402">
            <a:solidFill>
              <a:srgbClr val="000000"/>
            </a:solidFill>
          </a:ln>
        </p:spPr>
        <p:txBody>
          <a:bodyPr rtlCol="0">
            <a:normAutofit fontScale="90000"/>
          </a:bodyPr>
          <a:lstStyle/>
          <a:p>
            <a:pPr eaLnBrk="1" fontAlgn="auto" hangingPunct="1">
              <a:spcAft>
                <a:spcPts val="0"/>
              </a:spcAft>
              <a:defRPr/>
            </a:pPr>
            <a:r>
              <a:rPr lang="en-GB" sz="4000"/>
              <a:t>Key Themes</a:t>
            </a:r>
            <a:br>
              <a:rPr lang="en-GB" sz="4000"/>
            </a:br>
            <a:r>
              <a:rPr lang="en-GB" sz="4000"/>
              <a:t>Kingship</a:t>
            </a:r>
          </a:p>
        </p:txBody>
      </p:sp>
      <p:sp>
        <p:nvSpPr>
          <p:cNvPr id="4099" name="Content Placeholder 2"/>
          <p:cNvSpPr>
            <a:spLocks noGrp="1"/>
          </p:cNvSpPr>
          <p:nvPr>
            <p:ph idx="1"/>
          </p:nvPr>
        </p:nvSpPr>
        <p:spPr>
          <a:solidFill>
            <a:srgbClr val="FFFFFF"/>
          </a:solidFill>
          <a:ln w="25402">
            <a:solidFill>
              <a:srgbClr val="000000"/>
            </a:solidFill>
            <a:miter lim="800000"/>
            <a:headEnd/>
            <a:tailEnd/>
          </a:ln>
        </p:spPr>
        <p:txBody>
          <a:bodyPr anchorCtr="1"/>
          <a:lstStyle/>
          <a:p>
            <a:pPr marL="0" indent="0" algn="ctr" eaLnBrk="1" hangingPunct="1">
              <a:buFont typeface="Arial" panose="020B0604020202020204" pitchFamily="34" charset="0"/>
              <a:buNone/>
            </a:pPr>
            <a:r>
              <a:rPr lang="en-GB" altLang="en-US" b="1" dirty="0"/>
              <a:t>Kingship</a:t>
            </a:r>
          </a:p>
          <a:p>
            <a:pPr marL="0" indent="0" algn="ctr" eaLnBrk="1" hangingPunct="1">
              <a:buFont typeface="Arial" panose="020B0604020202020204" pitchFamily="34" charset="0"/>
              <a:buNone/>
            </a:pPr>
            <a:r>
              <a:rPr lang="en-GB" altLang="en-US" i="1" dirty="0"/>
              <a:t>How many kings do we see throughout the play? </a:t>
            </a:r>
          </a:p>
        </p:txBody>
      </p:sp>
      <p:pic>
        <p:nvPicPr>
          <p:cNvPr id="4" name="Picture 2"/>
          <p:cNvPicPr>
            <a:picLocks noChangeAspect="1"/>
          </p:cNvPicPr>
          <p:nvPr/>
        </p:nvPicPr>
        <p:blipFill>
          <a:blip r:embed="rId2">
            <a:extLst>
              <a:ext uri="{28A0092B-C50C-407E-A947-70E740481C1C}">
                <a14:useLocalDpi xmlns:a14="http://schemas.microsoft.com/office/drawing/2010/main" val="0"/>
              </a:ext>
            </a:extLst>
          </a:blip>
          <a:srcRect l="23096" t="12698" r="30833" b="12805"/>
          <a:stretch>
            <a:fillRect/>
          </a:stretch>
        </p:blipFill>
        <p:spPr bwMode="auto">
          <a:xfrm>
            <a:off x="250825" y="3536950"/>
            <a:ext cx="3008313" cy="2808288"/>
          </a:xfrm>
          <a:prstGeom prst="rect">
            <a:avLst/>
          </a:prstGeom>
          <a:noFill/>
          <a:ln w="38103">
            <a:solidFill>
              <a:srgbClr val="000000"/>
            </a:solidFill>
            <a:miter lim="800000"/>
            <a:headEnd/>
            <a:tailEnd/>
          </a:ln>
          <a:effectLst>
            <a:outerShdw dist="38096"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pic>
        <p:nvPicPr>
          <p:cNvPr id="5" name="Picture 3"/>
          <p:cNvPicPr>
            <a:picLocks noChangeAspect="1"/>
          </p:cNvPicPr>
          <p:nvPr/>
        </p:nvPicPr>
        <p:blipFill>
          <a:blip r:embed="rId3">
            <a:extLst>
              <a:ext uri="{28A0092B-C50C-407E-A947-70E740481C1C}">
                <a14:useLocalDpi xmlns:a14="http://schemas.microsoft.com/office/drawing/2010/main" val="0"/>
              </a:ext>
            </a:extLst>
          </a:blip>
          <a:srcRect l="430" t="9143" r="-430" b="22818"/>
          <a:stretch>
            <a:fillRect/>
          </a:stretch>
        </p:blipFill>
        <p:spPr bwMode="auto">
          <a:xfrm>
            <a:off x="3419475" y="3536950"/>
            <a:ext cx="2305050" cy="2808288"/>
          </a:xfrm>
          <a:prstGeom prst="rect">
            <a:avLst/>
          </a:prstGeom>
          <a:noFill/>
          <a:ln w="38103">
            <a:solidFill>
              <a:srgbClr val="000000"/>
            </a:solidFill>
            <a:miter lim="800000"/>
            <a:headEnd/>
            <a:tailEnd/>
          </a:ln>
          <a:effectLst>
            <a:outerShdw dist="38096"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pic>
        <p:nvPicPr>
          <p:cNvPr id="6" name="Picture 4"/>
          <p:cNvPicPr>
            <a:picLocks noChangeAspect="1"/>
          </p:cNvPicPr>
          <p:nvPr/>
        </p:nvPicPr>
        <p:blipFill>
          <a:blip r:embed="rId4">
            <a:extLst>
              <a:ext uri="{28A0092B-C50C-407E-A947-70E740481C1C}">
                <a14:useLocalDpi xmlns:a14="http://schemas.microsoft.com/office/drawing/2010/main" val="0"/>
              </a:ext>
            </a:extLst>
          </a:blip>
          <a:srcRect l="12090" r="45042"/>
          <a:stretch>
            <a:fillRect/>
          </a:stretch>
        </p:blipFill>
        <p:spPr bwMode="auto">
          <a:xfrm>
            <a:off x="5867400" y="3536950"/>
            <a:ext cx="3025775" cy="2808288"/>
          </a:xfrm>
          <a:prstGeom prst="rect">
            <a:avLst/>
          </a:prstGeom>
          <a:noFill/>
          <a:ln w="38103">
            <a:solidFill>
              <a:srgbClr val="000000"/>
            </a:solidFill>
            <a:miter lim="800000"/>
            <a:headEnd/>
            <a:tailEnd/>
          </a:ln>
          <a:effectLst>
            <a:outerShdw dist="38096"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068298"/>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100000">
                                          <p:val>
                                            <p:strVal val="#ppt_x"/>
                                          </p:val>
                                        </p:tav>
                                      </p:tavLst>
                                    </p:anim>
                                    <p:anim calcmode="lin" valueType="num">
                                      <p:cBhvr>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100000">
                                          <p:val>
                                            <p:strVal val="#ppt_x"/>
                                          </p:val>
                                        </p:tav>
                                      </p:tavLst>
                                    </p:anim>
                                    <p:anim calcmode="lin" valueType="num">
                                      <p:cBhvr>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GB" dirty="0"/>
              <a:t>What qualities make a good king? </a:t>
            </a:r>
          </a:p>
        </p:txBody>
      </p:sp>
      <p:sp>
        <p:nvSpPr>
          <p:cNvPr id="3" name="Content Placeholder 2"/>
          <p:cNvSpPr>
            <a:spLocks noGrp="1"/>
          </p:cNvSpPr>
          <p:nvPr>
            <p:ph idx="1"/>
          </p:nvPr>
        </p:nvSpPr>
        <p:spPr>
          <a:xfrm>
            <a:off x="5436096" y="1600200"/>
            <a:ext cx="3250704" cy="4525963"/>
          </a:xfrm>
          <a:ln>
            <a:solidFill>
              <a:schemeClr val="tx1"/>
            </a:solidFill>
          </a:ln>
        </p:spPr>
        <p:txBody>
          <a:bodyPr>
            <a:normAutofit fontScale="85000" lnSpcReduction="10000"/>
          </a:bodyPr>
          <a:lstStyle/>
          <a:p>
            <a:pPr marL="0" indent="0">
              <a:buNone/>
            </a:pPr>
            <a:r>
              <a:rPr lang="en-GB" dirty="0"/>
              <a:t>We are going to link these words to Macbeth throughout the play so pick words we can link to examples. </a:t>
            </a:r>
          </a:p>
          <a:p>
            <a:pPr marL="0" indent="0">
              <a:buNone/>
            </a:pPr>
            <a:endParaRPr lang="en-GB" dirty="0"/>
          </a:p>
          <a:p>
            <a:pPr marL="0" indent="0">
              <a:buNone/>
            </a:pPr>
            <a:r>
              <a:rPr lang="en-GB" dirty="0"/>
              <a:t>Now complete your diamond 9. Use our examples or </a:t>
            </a:r>
            <a:r>
              <a:rPr lang="en-GB" dirty="0">
                <a:solidFill>
                  <a:srgbClr val="FF0000"/>
                </a:solidFill>
              </a:rPr>
              <a:t>your own words. </a:t>
            </a:r>
          </a:p>
        </p:txBody>
      </p:sp>
      <p:pic>
        <p:nvPicPr>
          <p:cNvPr id="2050" name="Picture 2" descr="Image result for diamond 9"/>
          <p:cNvPicPr>
            <a:picLocks noChangeAspect="1" noChangeArrowheads="1"/>
          </p:cNvPicPr>
          <p:nvPr/>
        </p:nvPicPr>
        <p:blipFill rotWithShape="1">
          <a:blip r:embed="rId2">
            <a:extLst>
              <a:ext uri="{28A0092B-C50C-407E-A947-70E740481C1C}">
                <a14:useLocalDpi xmlns:a14="http://schemas.microsoft.com/office/drawing/2010/main" val="0"/>
              </a:ext>
            </a:extLst>
          </a:blip>
          <a:srcRect l="4973" r="21974"/>
          <a:stretch/>
        </p:blipFill>
        <p:spPr bwMode="auto">
          <a:xfrm>
            <a:off x="0" y="1745848"/>
            <a:ext cx="5148064" cy="5112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3483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1000"/>
                                        <p:tgtEl>
                                          <p:spTgt spid="3">
                                            <p:bg/>
                                          </p:spTgt>
                                        </p:tgtEl>
                                      </p:cBhvr>
                                    </p:animEffect>
                                    <p:anim calcmode="lin" valueType="num">
                                      <p:cBhvr>
                                        <p:cTn id="22" dur="1000" fill="hold"/>
                                        <p:tgtEl>
                                          <p:spTgt spid="3">
                                            <p:bg/>
                                          </p:spTgt>
                                        </p:tgtEl>
                                        <p:attrNameLst>
                                          <p:attrName>ppt_x</p:attrName>
                                        </p:attrNameLst>
                                      </p:cBhvr>
                                      <p:tavLst>
                                        <p:tav tm="0">
                                          <p:val>
                                            <p:strVal val="#ppt_x"/>
                                          </p:val>
                                        </p:tav>
                                        <p:tav tm="100000">
                                          <p:val>
                                            <p:strVal val="#ppt_x"/>
                                          </p:val>
                                        </p:tav>
                                      </p:tavLst>
                                    </p:anim>
                                    <p:anim calcmode="lin" valueType="num">
                                      <p:cBhvr>
                                        <p:cTn id="23"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1000"/>
                                        <p:tgtEl>
                                          <p:spTgt spid="3">
                                            <p:txEl>
                                              <p:pRg st="0" end="0"/>
                                            </p:txEl>
                                          </p:spTgt>
                                        </p:tgtEl>
                                      </p:cBhvr>
                                    </p:animEffect>
                                    <p:anim calcmode="lin" valueType="num">
                                      <p:cBhvr>
                                        <p:cTn id="2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fontScale="90000"/>
          </a:bodyPr>
          <a:lstStyle/>
          <a:p>
            <a:r>
              <a:rPr lang="en-GB" dirty="0"/>
              <a:t>Cut around your diamond 9 and stick it in your book. </a:t>
            </a:r>
          </a:p>
        </p:txBody>
      </p:sp>
      <p:sp>
        <p:nvSpPr>
          <p:cNvPr id="3" name="Content Placeholder 2"/>
          <p:cNvSpPr>
            <a:spLocks noGrp="1"/>
          </p:cNvSpPr>
          <p:nvPr>
            <p:ph idx="1"/>
          </p:nvPr>
        </p:nvSpPr>
        <p:spPr>
          <a:xfrm>
            <a:off x="5436096" y="1600200"/>
            <a:ext cx="3250704" cy="4525963"/>
          </a:xfrm>
          <a:ln>
            <a:solidFill>
              <a:schemeClr val="tx1"/>
            </a:solidFill>
          </a:ln>
        </p:spPr>
        <p:txBody>
          <a:bodyPr>
            <a:normAutofit/>
          </a:bodyPr>
          <a:lstStyle/>
          <a:p>
            <a:pPr marL="0" indent="0">
              <a:buNone/>
            </a:pPr>
            <a:r>
              <a:rPr lang="en-GB" dirty="0"/>
              <a:t>3 minutes to do this!</a:t>
            </a:r>
            <a:endParaRPr lang="en-GB" dirty="0">
              <a:solidFill>
                <a:srgbClr val="FF0000"/>
              </a:solidFill>
            </a:endParaRPr>
          </a:p>
        </p:txBody>
      </p:sp>
      <p:pic>
        <p:nvPicPr>
          <p:cNvPr id="2050" name="Picture 2" descr="Image result for diamond 9"/>
          <p:cNvPicPr>
            <a:picLocks noChangeAspect="1" noChangeArrowheads="1"/>
          </p:cNvPicPr>
          <p:nvPr/>
        </p:nvPicPr>
        <p:blipFill rotWithShape="1">
          <a:blip r:embed="rId2">
            <a:extLst>
              <a:ext uri="{28A0092B-C50C-407E-A947-70E740481C1C}">
                <a14:useLocalDpi xmlns:a14="http://schemas.microsoft.com/office/drawing/2010/main" val="0"/>
              </a:ext>
            </a:extLst>
          </a:blip>
          <a:srcRect l="4973" r="21974"/>
          <a:stretch/>
        </p:blipFill>
        <p:spPr bwMode="auto">
          <a:xfrm>
            <a:off x="0" y="1745848"/>
            <a:ext cx="5148064" cy="5112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22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1000"/>
                                        <p:tgtEl>
                                          <p:spTgt spid="3">
                                            <p:bg/>
                                          </p:spTgt>
                                        </p:tgtEl>
                                      </p:cBhvr>
                                    </p:animEffect>
                                    <p:anim calcmode="lin" valueType="num">
                                      <p:cBhvr>
                                        <p:cTn id="22" dur="1000" fill="hold"/>
                                        <p:tgtEl>
                                          <p:spTgt spid="3">
                                            <p:bg/>
                                          </p:spTgt>
                                        </p:tgtEl>
                                        <p:attrNameLst>
                                          <p:attrName>ppt_x</p:attrName>
                                        </p:attrNameLst>
                                      </p:cBhvr>
                                      <p:tavLst>
                                        <p:tav tm="0">
                                          <p:val>
                                            <p:strVal val="#ppt_x"/>
                                          </p:val>
                                        </p:tav>
                                        <p:tav tm="100000">
                                          <p:val>
                                            <p:strVal val="#ppt_x"/>
                                          </p:val>
                                        </p:tav>
                                      </p:tavLst>
                                    </p:anim>
                                    <p:anim calcmode="lin" valueType="num">
                                      <p:cBhvr>
                                        <p:cTn id="23"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1000"/>
                                        <p:tgtEl>
                                          <p:spTgt spid="3">
                                            <p:txEl>
                                              <p:pRg st="0" end="0"/>
                                            </p:txEl>
                                          </p:spTgt>
                                        </p:tgtEl>
                                      </p:cBhvr>
                                    </p:animEffect>
                                    <p:anim calcmode="lin" valueType="num">
                                      <p:cBhvr>
                                        <p:cTn id="2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8019" y="0"/>
            <a:ext cx="3875981" cy="1600200"/>
          </a:xfrm>
          <a:ln>
            <a:solidFill>
              <a:schemeClr val="tx1"/>
            </a:solidFill>
          </a:ln>
        </p:spPr>
        <p:txBody>
          <a:bodyPr>
            <a:noAutofit/>
          </a:bodyPr>
          <a:lstStyle/>
          <a:p>
            <a:r>
              <a:rPr lang="en-GB" sz="2800" dirty="0"/>
              <a:t>Pick 3-5 words from your diamond 9. Link them to key examples found in Macbeth’s character. </a:t>
            </a:r>
          </a:p>
        </p:txBody>
      </p:sp>
      <p:sp>
        <p:nvSpPr>
          <p:cNvPr id="3" name="Content Placeholder 2"/>
          <p:cNvSpPr>
            <a:spLocks noGrp="1"/>
          </p:cNvSpPr>
          <p:nvPr>
            <p:ph idx="1"/>
          </p:nvPr>
        </p:nvSpPr>
        <p:spPr>
          <a:xfrm>
            <a:off x="6051450" y="1600200"/>
            <a:ext cx="3092550" cy="5257800"/>
          </a:xfrm>
          <a:ln>
            <a:solidFill>
              <a:schemeClr val="tx1"/>
            </a:solidFill>
          </a:ln>
        </p:spPr>
        <p:txBody>
          <a:bodyPr>
            <a:normAutofit fontScale="92500" lnSpcReduction="20000"/>
          </a:bodyPr>
          <a:lstStyle/>
          <a:p>
            <a:pPr marL="0" indent="0">
              <a:buNone/>
            </a:pPr>
            <a:r>
              <a:rPr lang="en-GB" dirty="0">
                <a:solidFill>
                  <a:srgbClr val="7030A0"/>
                </a:solidFill>
              </a:rPr>
              <a:t>Add an example with act and scene number. </a:t>
            </a:r>
          </a:p>
          <a:p>
            <a:pPr marL="0" indent="0">
              <a:buNone/>
            </a:pPr>
            <a:endParaRPr lang="en-GB" dirty="0">
              <a:solidFill>
                <a:srgbClr val="FF0000"/>
              </a:solidFill>
            </a:endParaRPr>
          </a:p>
          <a:p>
            <a:pPr marL="0" indent="0">
              <a:buNone/>
            </a:pPr>
            <a:r>
              <a:rPr lang="en-GB" dirty="0">
                <a:solidFill>
                  <a:schemeClr val="accent6">
                    <a:lumMod val="75000"/>
                  </a:schemeClr>
                </a:solidFill>
              </a:rPr>
              <a:t>Add a quotation with act and scene number. </a:t>
            </a:r>
          </a:p>
          <a:p>
            <a:pPr marL="0" indent="0">
              <a:buNone/>
            </a:pPr>
            <a:endParaRPr lang="en-GB" dirty="0">
              <a:solidFill>
                <a:srgbClr val="FF0000"/>
              </a:solidFill>
            </a:endParaRPr>
          </a:p>
          <a:p>
            <a:pPr marL="0" indent="0">
              <a:buNone/>
            </a:pPr>
            <a:r>
              <a:rPr lang="en-GB" dirty="0">
                <a:solidFill>
                  <a:srgbClr val="FF0000"/>
                </a:solidFill>
              </a:rPr>
              <a:t>Add a quotation with act and scene number and some language analysis of a key word. </a:t>
            </a:r>
          </a:p>
        </p:txBody>
      </p:sp>
      <p:pic>
        <p:nvPicPr>
          <p:cNvPr id="2050" name="Picture 2" descr="Image result for diamond 9"/>
          <p:cNvPicPr>
            <a:picLocks noChangeAspect="1" noChangeArrowheads="1"/>
          </p:cNvPicPr>
          <p:nvPr/>
        </p:nvPicPr>
        <p:blipFill rotWithShape="1">
          <a:blip r:embed="rId2">
            <a:extLst>
              <a:ext uri="{28A0092B-C50C-407E-A947-70E740481C1C}">
                <a14:useLocalDpi xmlns:a14="http://schemas.microsoft.com/office/drawing/2010/main" val="0"/>
              </a:ext>
            </a:extLst>
          </a:blip>
          <a:srcRect l="4973" t="6162" r="21974" b="62850"/>
          <a:stretch/>
        </p:blipFill>
        <p:spPr bwMode="auto">
          <a:xfrm>
            <a:off x="1085" y="4409727"/>
            <a:ext cx="5795051" cy="24482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16814" y="4961993"/>
            <a:ext cx="1368152" cy="461665"/>
          </a:xfrm>
          <a:prstGeom prst="rect">
            <a:avLst/>
          </a:prstGeom>
          <a:solidFill>
            <a:schemeClr val="accent5">
              <a:lumMod val="40000"/>
              <a:lumOff val="60000"/>
            </a:schemeClr>
          </a:solidFill>
          <a:ln>
            <a:solidFill>
              <a:schemeClr val="tx2"/>
            </a:solidFill>
          </a:ln>
        </p:spPr>
        <p:txBody>
          <a:bodyPr wrap="square" rtlCol="0">
            <a:spAutoFit/>
          </a:bodyPr>
          <a:lstStyle/>
          <a:p>
            <a:pPr algn="ctr"/>
            <a:r>
              <a:rPr lang="en-GB" sz="2400" dirty="0"/>
              <a:t>fearless</a:t>
            </a:r>
          </a:p>
        </p:txBody>
      </p:sp>
      <p:sp>
        <p:nvSpPr>
          <p:cNvPr id="7" name="Rectangle 6"/>
          <p:cNvSpPr/>
          <p:nvPr/>
        </p:nvSpPr>
        <p:spPr>
          <a:xfrm>
            <a:off x="21357" y="3626628"/>
            <a:ext cx="5774779" cy="646331"/>
          </a:xfrm>
          <a:prstGeom prst="rect">
            <a:avLst/>
          </a:prstGeom>
          <a:solidFill>
            <a:schemeClr val="accent4">
              <a:lumMod val="40000"/>
              <a:lumOff val="60000"/>
            </a:schemeClr>
          </a:solidFill>
          <a:ln>
            <a:solidFill>
              <a:schemeClr val="accent4">
                <a:lumMod val="50000"/>
              </a:schemeClr>
            </a:solidFill>
          </a:ln>
        </p:spPr>
        <p:txBody>
          <a:bodyPr wrap="square">
            <a:spAutoFit/>
          </a:bodyPr>
          <a:lstStyle/>
          <a:p>
            <a:r>
              <a:rPr lang="en-GB" dirty="0"/>
              <a:t>Macbeth returns from war in Act 1 Scene 2 and receives new title from Duncan for bravery. </a:t>
            </a:r>
            <a:endParaRPr lang="en-GB" b="0" i="0" dirty="0">
              <a:effectLst/>
            </a:endParaRPr>
          </a:p>
        </p:txBody>
      </p:sp>
      <p:sp>
        <p:nvSpPr>
          <p:cNvPr id="9" name="Rectangle 8"/>
          <p:cNvSpPr/>
          <p:nvPr/>
        </p:nvSpPr>
        <p:spPr>
          <a:xfrm>
            <a:off x="21357" y="2794554"/>
            <a:ext cx="5774779" cy="646331"/>
          </a:xfrm>
          <a:prstGeom prst="rect">
            <a:avLst/>
          </a:prstGeom>
          <a:solidFill>
            <a:schemeClr val="accent6">
              <a:lumMod val="40000"/>
              <a:lumOff val="60000"/>
            </a:schemeClr>
          </a:solidFill>
          <a:ln>
            <a:solidFill>
              <a:schemeClr val="accent6">
                <a:lumMod val="50000"/>
              </a:schemeClr>
            </a:solidFill>
          </a:ln>
        </p:spPr>
        <p:txBody>
          <a:bodyPr wrap="square">
            <a:spAutoFit/>
          </a:bodyPr>
          <a:lstStyle/>
          <a:p>
            <a:r>
              <a:rPr lang="en-GB" dirty="0"/>
              <a:t>‘But all’s too weak,</a:t>
            </a:r>
          </a:p>
          <a:p>
            <a:r>
              <a:rPr lang="en-GB" dirty="0"/>
              <a:t>For brave Macbeth’ – Act 1 Scene 2. </a:t>
            </a:r>
          </a:p>
        </p:txBody>
      </p:sp>
      <p:sp>
        <p:nvSpPr>
          <p:cNvPr id="11" name="Rectangle 10"/>
          <p:cNvSpPr/>
          <p:nvPr/>
        </p:nvSpPr>
        <p:spPr>
          <a:xfrm>
            <a:off x="-1436" y="349462"/>
            <a:ext cx="5246662" cy="2308324"/>
          </a:xfrm>
          <a:prstGeom prst="rect">
            <a:avLst/>
          </a:prstGeom>
          <a:solidFill>
            <a:schemeClr val="accent2">
              <a:lumMod val="40000"/>
              <a:lumOff val="60000"/>
            </a:schemeClr>
          </a:solidFill>
          <a:ln>
            <a:solidFill>
              <a:schemeClr val="accent2">
                <a:lumMod val="50000"/>
              </a:schemeClr>
            </a:solidFill>
          </a:ln>
        </p:spPr>
        <p:txBody>
          <a:bodyPr wrap="square">
            <a:spAutoFit/>
          </a:bodyPr>
          <a:lstStyle/>
          <a:p>
            <a:r>
              <a:rPr lang="en-GB" dirty="0"/>
              <a:t>‘But all’s too weak,</a:t>
            </a:r>
          </a:p>
          <a:p>
            <a:r>
              <a:rPr lang="en-GB" dirty="0"/>
              <a:t>For brave Macbeth’ – Act 1 Scene 2.  Shakespeare uses the adjective ‘brave’ to describe Macbeth and this is one of the first impressions we get of the character. Shakespeare juxtaposes the strong character of Macbeth with all other soldiers who seemed ‘weak; in comparison, thus making Macbeth appear even more fearless. </a:t>
            </a:r>
          </a:p>
        </p:txBody>
      </p:sp>
      <p:cxnSp>
        <p:nvCxnSpPr>
          <p:cNvPr id="6" name="Straight Arrow Connector 5"/>
          <p:cNvCxnSpPr/>
          <p:nvPr/>
        </p:nvCxnSpPr>
        <p:spPr>
          <a:xfrm flipH="1" flipV="1">
            <a:off x="1057444" y="4236814"/>
            <a:ext cx="504056" cy="9361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0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1000"/>
                                        <p:tgtEl>
                                          <p:spTgt spid="3">
                                            <p:bg/>
                                          </p:spTgt>
                                        </p:tgtEl>
                                      </p:cBhvr>
                                    </p:animEffect>
                                    <p:anim calcmode="lin" valueType="num">
                                      <p:cBhvr>
                                        <p:cTn id="22" dur="1000" fill="hold"/>
                                        <p:tgtEl>
                                          <p:spTgt spid="3">
                                            <p:bg/>
                                          </p:spTgt>
                                        </p:tgtEl>
                                        <p:attrNameLst>
                                          <p:attrName>ppt_x</p:attrName>
                                        </p:attrNameLst>
                                      </p:cBhvr>
                                      <p:tavLst>
                                        <p:tav tm="0">
                                          <p:val>
                                            <p:strVal val="#ppt_x"/>
                                          </p:val>
                                        </p:tav>
                                        <p:tav tm="100000">
                                          <p:val>
                                            <p:strVal val="#ppt_x"/>
                                          </p:val>
                                        </p:tav>
                                      </p:tavLst>
                                    </p:anim>
                                    <p:anim calcmode="lin" valueType="num">
                                      <p:cBhvr>
                                        <p:cTn id="23"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1000"/>
                                        <p:tgtEl>
                                          <p:spTgt spid="3">
                                            <p:txEl>
                                              <p:pRg st="0" end="0"/>
                                            </p:txEl>
                                          </p:spTgt>
                                        </p:tgtEl>
                                      </p:cBhvr>
                                    </p:animEffect>
                                    <p:anim calcmode="lin" valueType="num">
                                      <p:cBhvr>
                                        <p:cTn id="2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1000"/>
                                        <p:tgtEl>
                                          <p:spTgt spid="6"/>
                                        </p:tgtEl>
                                      </p:cBhvr>
                                    </p:animEffect>
                                    <p:anim calcmode="lin" valueType="num">
                                      <p:cBhvr>
                                        <p:cTn id="57" dur="1000" fill="hold"/>
                                        <p:tgtEl>
                                          <p:spTgt spid="6"/>
                                        </p:tgtEl>
                                        <p:attrNameLst>
                                          <p:attrName>ppt_x</p:attrName>
                                        </p:attrNameLst>
                                      </p:cBhvr>
                                      <p:tavLst>
                                        <p:tav tm="0">
                                          <p:val>
                                            <p:strVal val="#ppt_x"/>
                                          </p:val>
                                        </p:tav>
                                        <p:tav tm="100000">
                                          <p:val>
                                            <p:strVal val="#ppt_x"/>
                                          </p:val>
                                        </p:tav>
                                      </p:tavLst>
                                    </p:anim>
                                    <p:anim calcmode="lin" valueType="num">
                                      <p:cBhvr>
                                        <p:cTn id="5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barn(inVertical)">
                                      <p:cBhvr>
                                        <p:cTn id="63" dur="500"/>
                                        <p:tgtEl>
                                          <p:spTgt spid="7"/>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barn(inVertical)">
                                      <p:cBhvr>
                                        <p:cTn id="68" dur="500"/>
                                        <p:tgtEl>
                                          <p:spTgt spid="9"/>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barn(inVertical)">
                                      <p:cBhvr>
                                        <p:cTn id="7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uiExpand="1" build="p" animBg="1"/>
      <p:bldP spid="4" grpId="0" animBg="1"/>
      <p:bldP spid="7" grpId="0" animBg="1"/>
      <p:bldP spid="9"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a:bodyPr>
          <a:lstStyle/>
          <a:p>
            <a:r>
              <a:rPr lang="en-GB" dirty="0"/>
              <a:t>But what about Duncan as a king? </a:t>
            </a:r>
          </a:p>
        </p:txBody>
      </p:sp>
      <p:sp>
        <p:nvSpPr>
          <p:cNvPr id="4" name="Content Placeholder 3"/>
          <p:cNvSpPr>
            <a:spLocks noGrp="1"/>
          </p:cNvSpPr>
          <p:nvPr>
            <p:ph idx="1"/>
          </p:nvPr>
        </p:nvSpPr>
        <p:spPr>
          <a:ln>
            <a:solidFill>
              <a:schemeClr val="tx1"/>
            </a:solidFill>
          </a:ln>
        </p:spPr>
        <p:txBody>
          <a:bodyPr/>
          <a:lstStyle/>
          <a:p>
            <a:pPr marL="0" indent="0">
              <a:buNone/>
            </a:pPr>
            <a:r>
              <a:rPr lang="en-GB" dirty="0"/>
              <a:t>Look at Act 1 Scene 7, when Macbeth is debating whether to kill the king. </a:t>
            </a:r>
          </a:p>
          <a:p>
            <a:pPr marL="0" indent="0">
              <a:buNone/>
            </a:pPr>
            <a:endParaRPr lang="en-GB" dirty="0"/>
          </a:p>
          <a:p>
            <a:pPr marL="0" indent="0">
              <a:buNone/>
            </a:pPr>
            <a:r>
              <a:rPr lang="en-GB" dirty="0"/>
              <a:t>What does Macbeth say about Duncan? </a:t>
            </a:r>
          </a:p>
          <a:p>
            <a:pPr marL="0" indent="0">
              <a:buNone/>
            </a:pPr>
            <a:endParaRPr lang="en-GB" dirty="0"/>
          </a:p>
          <a:p>
            <a:pPr marL="0" indent="0">
              <a:buNone/>
            </a:pPr>
            <a:r>
              <a:rPr lang="en-GB" dirty="0"/>
              <a:t>Write a list in your book.  </a:t>
            </a:r>
          </a:p>
        </p:txBody>
      </p:sp>
    </p:spTree>
    <p:extLst>
      <p:ext uri="{BB962C8B-B14F-4D97-AF65-F5344CB8AC3E}">
        <p14:creationId xmlns:p14="http://schemas.microsoft.com/office/powerpoint/2010/main" val="160102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bg/>
                                          </p:spTgt>
                                        </p:tgtEl>
                                        <p:attrNameLst>
                                          <p:attrName>style.visibility</p:attrName>
                                        </p:attrNameLst>
                                      </p:cBhvr>
                                      <p:to>
                                        <p:strVal val="visible"/>
                                      </p:to>
                                    </p:set>
                                    <p:animEffect transition="in" filter="fade">
                                      <p:cBhvr>
                                        <p:cTn id="14" dur="1000"/>
                                        <p:tgtEl>
                                          <p:spTgt spid="4">
                                            <p:bg/>
                                          </p:spTgt>
                                        </p:tgtEl>
                                      </p:cBhvr>
                                    </p:animEffect>
                                    <p:anim calcmode="lin" valueType="num">
                                      <p:cBhvr>
                                        <p:cTn id="15" dur="1000" fill="hold"/>
                                        <p:tgtEl>
                                          <p:spTgt spid="4">
                                            <p:bg/>
                                          </p:spTgt>
                                        </p:tgtEl>
                                        <p:attrNameLst>
                                          <p:attrName>ppt_x</p:attrName>
                                        </p:attrNameLst>
                                      </p:cBhvr>
                                      <p:tavLst>
                                        <p:tav tm="0">
                                          <p:val>
                                            <p:strVal val="#ppt_x"/>
                                          </p:val>
                                        </p:tav>
                                        <p:tav tm="100000">
                                          <p:val>
                                            <p:strVal val="#ppt_x"/>
                                          </p:val>
                                        </p:tav>
                                      </p:tavLst>
                                    </p:anim>
                                    <p:anim calcmode="lin" valueType="num">
                                      <p:cBhvr>
                                        <p:cTn id="16" dur="1000" fill="hold"/>
                                        <p:tgtEl>
                                          <p:spTgt spid="4">
                                            <p:bg/>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Lst>
          </a:blip>
          <a:srcRect l="23096" t="12698" r="30833" b="12805"/>
          <a:stretch>
            <a:fillRect/>
          </a:stretch>
        </p:blipFill>
        <p:spPr bwMode="auto">
          <a:xfrm>
            <a:off x="238125" y="115888"/>
            <a:ext cx="3008313" cy="2808287"/>
          </a:xfrm>
          <a:prstGeom prst="rect">
            <a:avLst/>
          </a:prstGeom>
          <a:noFill/>
          <a:ln w="38103">
            <a:solidFill>
              <a:srgbClr val="000000"/>
            </a:solidFill>
            <a:miter lim="800000"/>
            <a:headEnd/>
            <a:tailEnd/>
          </a:ln>
          <a:effectLst>
            <a:outerShdw dist="38096"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pic>
        <p:nvPicPr>
          <p:cNvPr id="3" name="Picture 3"/>
          <p:cNvPicPr>
            <a:picLocks noChangeAspect="1"/>
          </p:cNvPicPr>
          <p:nvPr/>
        </p:nvPicPr>
        <p:blipFill>
          <a:blip r:embed="rId3" cstate="print">
            <a:extLst>
              <a:ext uri="{28A0092B-C50C-407E-A947-70E740481C1C}">
                <a14:useLocalDpi xmlns:a14="http://schemas.microsoft.com/office/drawing/2010/main" val="0"/>
              </a:ext>
            </a:extLst>
          </a:blip>
          <a:srcRect l="430" t="9143" r="-430" b="22818"/>
          <a:stretch>
            <a:fillRect/>
          </a:stretch>
        </p:blipFill>
        <p:spPr bwMode="auto">
          <a:xfrm>
            <a:off x="3406775" y="115888"/>
            <a:ext cx="2303463" cy="2808287"/>
          </a:xfrm>
          <a:prstGeom prst="rect">
            <a:avLst/>
          </a:prstGeom>
          <a:noFill/>
          <a:ln w="38103">
            <a:solidFill>
              <a:srgbClr val="000000"/>
            </a:solidFill>
            <a:miter lim="800000"/>
            <a:headEnd/>
            <a:tailEnd/>
          </a:ln>
          <a:effectLst>
            <a:outerShdw dist="38096"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pic>
        <p:nvPicPr>
          <p:cNvPr id="4" name="Picture 4"/>
          <p:cNvPicPr>
            <a:picLocks noChangeAspect="1"/>
          </p:cNvPicPr>
          <p:nvPr/>
        </p:nvPicPr>
        <p:blipFill>
          <a:blip r:embed="rId4">
            <a:extLst>
              <a:ext uri="{28A0092B-C50C-407E-A947-70E740481C1C}">
                <a14:useLocalDpi xmlns:a14="http://schemas.microsoft.com/office/drawing/2010/main" val="0"/>
              </a:ext>
            </a:extLst>
          </a:blip>
          <a:srcRect l="12090" r="45042"/>
          <a:stretch>
            <a:fillRect/>
          </a:stretch>
        </p:blipFill>
        <p:spPr bwMode="auto">
          <a:xfrm>
            <a:off x="5854700" y="115888"/>
            <a:ext cx="3024188" cy="2808287"/>
          </a:xfrm>
          <a:prstGeom prst="rect">
            <a:avLst/>
          </a:prstGeom>
          <a:noFill/>
          <a:ln w="38103">
            <a:solidFill>
              <a:srgbClr val="000000"/>
            </a:solidFill>
            <a:miter lim="800000"/>
            <a:headEnd/>
            <a:tailEnd/>
          </a:ln>
          <a:effectLst>
            <a:outerShdw dist="38096" dir="2700000" algn="tl" rotWithShape="0">
              <a:srgbClr val="000000">
                <a:alpha val="42998"/>
              </a:srgbClr>
            </a:outerShdw>
          </a:effectLst>
          <a:extLst>
            <a:ext uri="{909E8E84-426E-40DD-AFC4-6F175D3DCCD1}">
              <a14:hiddenFill xmlns:a14="http://schemas.microsoft.com/office/drawing/2010/main">
                <a:solidFill>
                  <a:srgbClr val="FFFFFF"/>
                </a:solidFill>
              </a14:hiddenFill>
            </a:ext>
          </a:extLst>
        </p:spPr>
      </p:pic>
      <p:sp>
        <p:nvSpPr>
          <p:cNvPr id="5125" name="TextBox 6"/>
          <p:cNvSpPr txBox="1">
            <a:spLocks noChangeArrowheads="1"/>
          </p:cNvSpPr>
          <p:nvPr/>
        </p:nvSpPr>
        <p:spPr bwMode="auto">
          <a:xfrm>
            <a:off x="228600" y="3429000"/>
            <a:ext cx="3030538" cy="1938338"/>
          </a:xfrm>
          <a:prstGeom prst="rect">
            <a:avLst/>
          </a:prstGeom>
          <a:solidFill>
            <a:srgbClr val="FFFFFF"/>
          </a:solidFill>
          <a:ln w="25402">
            <a:solidFill>
              <a:srgbClr val="9BBB59"/>
            </a:solidFill>
            <a:miter lim="800000"/>
            <a:headEnd/>
            <a:tailEnd/>
          </a:ln>
        </p:spPr>
        <p:txBody>
          <a:bodyPr anchorCtr="1">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2400" b="1">
                <a:solidFill>
                  <a:srgbClr val="000000"/>
                </a:solidFill>
              </a:rPr>
              <a:t>King Duncan</a:t>
            </a:r>
          </a:p>
          <a:p>
            <a:pPr algn="ctr" eaLnBrk="1" hangingPunct="1"/>
            <a:endParaRPr lang="en-GB" altLang="en-US" sz="2400" b="1">
              <a:solidFill>
                <a:srgbClr val="000000"/>
              </a:solidFill>
            </a:endParaRPr>
          </a:p>
          <a:p>
            <a:pPr algn="ctr" eaLnBrk="1" hangingPunct="1"/>
            <a:r>
              <a:rPr lang="en-GB" altLang="en-US" sz="2400">
                <a:solidFill>
                  <a:srgbClr val="000000"/>
                </a:solidFill>
              </a:rPr>
              <a:t>Actions as King (whether successes or flaws).</a:t>
            </a:r>
          </a:p>
        </p:txBody>
      </p:sp>
      <p:sp>
        <p:nvSpPr>
          <p:cNvPr id="5126" name="TextBox 7"/>
          <p:cNvSpPr txBox="1">
            <a:spLocks noChangeArrowheads="1"/>
          </p:cNvSpPr>
          <p:nvPr/>
        </p:nvSpPr>
        <p:spPr bwMode="auto">
          <a:xfrm>
            <a:off x="3411538" y="3429000"/>
            <a:ext cx="2312987" cy="3046413"/>
          </a:xfrm>
          <a:prstGeom prst="rect">
            <a:avLst/>
          </a:prstGeom>
          <a:solidFill>
            <a:srgbClr val="FFFFFF"/>
          </a:solidFill>
          <a:ln w="25402">
            <a:solidFill>
              <a:srgbClr val="C0504D"/>
            </a:solidFill>
            <a:miter lim="800000"/>
            <a:headEnd/>
            <a:tailEnd/>
          </a:ln>
        </p:spPr>
        <p:txBody>
          <a:bodyPr anchorCtr="1">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2400" b="1">
                <a:solidFill>
                  <a:srgbClr val="000000"/>
                </a:solidFill>
              </a:rPr>
              <a:t>Macbeth</a:t>
            </a:r>
          </a:p>
          <a:p>
            <a:pPr algn="ctr" eaLnBrk="1" hangingPunct="1"/>
            <a:endParaRPr lang="en-GB" altLang="en-US" sz="2400" b="1">
              <a:solidFill>
                <a:srgbClr val="000000"/>
              </a:solidFill>
            </a:endParaRPr>
          </a:p>
          <a:p>
            <a:pPr algn="ctr" eaLnBrk="1" hangingPunct="1"/>
            <a:r>
              <a:rPr lang="en-GB" altLang="en-US" sz="2400">
                <a:solidFill>
                  <a:srgbClr val="000000"/>
                </a:solidFill>
              </a:rPr>
              <a:t>Actions as King (whether successes or flaws) and how he came to be the king.</a:t>
            </a:r>
          </a:p>
        </p:txBody>
      </p:sp>
      <p:sp>
        <p:nvSpPr>
          <p:cNvPr id="5127" name="TextBox 8"/>
          <p:cNvSpPr txBox="1">
            <a:spLocks noChangeArrowheads="1"/>
          </p:cNvSpPr>
          <p:nvPr/>
        </p:nvSpPr>
        <p:spPr bwMode="auto">
          <a:xfrm>
            <a:off x="5862638" y="3068638"/>
            <a:ext cx="3016250" cy="1200150"/>
          </a:xfrm>
          <a:prstGeom prst="rect">
            <a:avLst/>
          </a:prstGeom>
          <a:solidFill>
            <a:srgbClr val="FFFFFF"/>
          </a:solidFill>
          <a:ln w="25402">
            <a:solidFill>
              <a:srgbClr val="9BBB59"/>
            </a:solidFill>
            <a:miter lim="800000"/>
            <a:headEnd/>
            <a:tailEnd/>
          </a:ln>
        </p:spPr>
        <p:txBody>
          <a:bodyPr anchorCtr="1">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2400" b="1">
                <a:solidFill>
                  <a:srgbClr val="000000"/>
                </a:solidFill>
              </a:rPr>
              <a:t>Malcolm</a:t>
            </a:r>
          </a:p>
          <a:p>
            <a:pPr algn="ctr" eaLnBrk="1" hangingPunct="1"/>
            <a:endParaRPr lang="en-GB" altLang="en-US" sz="2400" b="1">
              <a:solidFill>
                <a:srgbClr val="000000"/>
              </a:solidFill>
            </a:endParaRPr>
          </a:p>
          <a:p>
            <a:pPr algn="ctr" eaLnBrk="1" hangingPunct="1"/>
            <a:r>
              <a:rPr lang="en-GB" altLang="en-US" sz="2400">
                <a:solidFill>
                  <a:srgbClr val="000000"/>
                </a:solidFill>
              </a:rPr>
              <a:t>Actions as King </a:t>
            </a:r>
          </a:p>
        </p:txBody>
      </p:sp>
      <p:sp>
        <p:nvSpPr>
          <p:cNvPr id="8" name="TextBox 9"/>
          <p:cNvSpPr txBox="1">
            <a:spLocks noChangeArrowheads="1"/>
          </p:cNvSpPr>
          <p:nvPr/>
        </p:nvSpPr>
        <p:spPr bwMode="auto">
          <a:xfrm>
            <a:off x="215900" y="3068638"/>
            <a:ext cx="3030538" cy="3416300"/>
          </a:xfrm>
          <a:prstGeom prst="rect">
            <a:avLst/>
          </a:prstGeom>
          <a:solidFill>
            <a:srgbClr val="FFFFFF"/>
          </a:solidFill>
          <a:ln w="25402">
            <a:solidFill>
              <a:srgbClr val="9BBB59"/>
            </a:solidFill>
            <a:miter lim="800000"/>
            <a:headEnd/>
            <a:tailEnd/>
          </a:ln>
        </p:spPr>
        <p:txBody>
          <a:bodyPr anchorCtr="1">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b="1">
                <a:solidFill>
                  <a:srgbClr val="000000"/>
                </a:solidFill>
              </a:rPr>
              <a:t>King Duncan</a:t>
            </a:r>
          </a:p>
          <a:p>
            <a:pPr algn="ctr" eaLnBrk="1" hangingPunct="1"/>
            <a:endParaRPr lang="en-GB" altLang="en-US" b="1">
              <a:solidFill>
                <a:srgbClr val="000000"/>
              </a:solidFill>
            </a:endParaRPr>
          </a:p>
          <a:p>
            <a:pPr algn="ctr" eaLnBrk="1" hangingPunct="1"/>
            <a:r>
              <a:rPr lang="en-GB" altLang="en-US">
                <a:solidFill>
                  <a:srgbClr val="000000"/>
                </a:solidFill>
              </a:rPr>
              <a:t>Wins the battle against Norway.</a:t>
            </a:r>
          </a:p>
          <a:p>
            <a:pPr algn="ctr" eaLnBrk="1" hangingPunct="1"/>
            <a:r>
              <a:rPr lang="en-GB" altLang="en-US">
                <a:solidFill>
                  <a:srgbClr val="000000"/>
                </a:solidFill>
              </a:rPr>
              <a:t>Is respected by his soldiers and Thanes.</a:t>
            </a:r>
          </a:p>
          <a:p>
            <a:pPr algn="ctr" eaLnBrk="1" hangingPunct="1"/>
            <a:r>
              <a:rPr lang="en-GB" altLang="en-US">
                <a:solidFill>
                  <a:srgbClr val="000000"/>
                </a:solidFill>
              </a:rPr>
              <a:t> </a:t>
            </a:r>
          </a:p>
          <a:p>
            <a:pPr algn="ctr" eaLnBrk="1" hangingPunct="1"/>
            <a:r>
              <a:rPr lang="en-GB" altLang="en-US">
                <a:solidFill>
                  <a:srgbClr val="000000"/>
                </a:solidFill>
              </a:rPr>
              <a:t>Generous in granting Macbeth the Thane of Cawdor’s title, almost bringing about his own downfall through this generosity.</a:t>
            </a:r>
          </a:p>
        </p:txBody>
      </p:sp>
      <p:sp>
        <p:nvSpPr>
          <p:cNvPr id="9" name="TextBox 10"/>
          <p:cNvSpPr txBox="1">
            <a:spLocks noChangeArrowheads="1"/>
          </p:cNvSpPr>
          <p:nvPr/>
        </p:nvSpPr>
        <p:spPr bwMode="auto">
          <a:xfrm>
            <a:off x="3403600" y="3114675"/>
            <a:ext cx="2311400" cy="3324225"/>
          </a:xfrm>
          <a:prstGeom prst="rect">
            <a:avLst/>
          </a:prstGeom>
          <a:solidFill>
            <a:srgbClr val="FFFFFF"/>
          </a:solidFill>
          <a:ln w="25402">
            <a:solidFill>
              <a:srgbClr val="C0504D"/>
            </a:solidFill>
            <a:miter lim="800000"/>
            <a:headEnd/>
            <a:tailEnd/>
          </a:ln>
        </p:spPr>
        <p:txBody>
          <a:bodyPr anchorCtr="1">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400" b="1">
                <a:solidFill>
                  <a:srgbClr val="000000"/>
                </a:solidFill>
              </a:rPr>
              <a:t>Macbeth</a:t>
            </a:r>
          </a:p>
          <a:p>
            <a:pPr algn="ctr" eaLnBrk="1" hangingPunct="1"/>
            <a:endParaRPr lang="en-GB" altLang="en-US" sz="1400" b="1">
              <a:solidFill>
                <a:srgbClr val="000000"/>
              </a:solidFill>
            </a:endParaRPr>
          </a:p>
          <a:p>
            <a:pPr algn="ctr" eaLnBrk="1" hangingPunct="1"/>
            <a:r>
              <a:rPr lang="en-GB" altLang="en-US" sz="1400">
                <a:solidFill>
                  <a:srgbClr val="000000"/>
                </a:solidFill>
              </a:rPr>
              <a:t>Unrightfully on the throne through regicide and manipulation of the King’s sons to flee.</a:t>
            </a:r>
          </a:p>
          <a:p>
            <a:pPr algn="ctr" eaLnBrk="1" hangingPunct="1"/>
            <a:endParaRPr lang="en-GB" altLang="en-US" sz="1400">
              <a:solidFill>
                <a:srgbClr val="000000"/>
              </a:solidFill>
            </a:endParaRPr>
          </a:p>
          <a:p>
            <a:pPr algn="ctr" eaLnBrk="1" hangingPunct="1"/>
            <a:r>
              <a:rPr lang="en-GB" altLang="en-US" sz="1400">
                <a:solidFill>
                  <a:srgbClr val="000000"/>
                </a:solidFill>
              </a:rPr>
              <a:t>Still wants more. Banquo is killed, not just because he is suspicious, but because of the witches’ prophecies.</a:t>
            </a:r>
          </a:p>
          <a:p>
            <a:pPr algn="ctr" eaLnBrk="1" hangingPunct="1"/>
            <a:endParaRPr lang="en-GB" altLang="en-US" sz="1400">
              <a:solidFill>
                <a:srgbClr val="000000"/>
              </a:solidFill>
            </a:endParaRPr>
          </a:p>
          <a:p>
            <a:pPr algn="ctr" eaLnBrk="1" hangingPunct="1"/>
            <a:r>
              <a:rPr lang="en-GB" altLang="en-US" sz="1400">
                <a:solidFill>
                  <a:srgbClr val="000000"/>
                </a:solidFill>
              </a:rPr>
              <a:t>Macduff’s family killed and brings a war upon Scotland because of this.</a:t>
            </a:r>
          </a:p>
        </p:txBody>
      </p:sp>
      <p:sp>
        <p:nvSpPr>
          <p:cNvPr id="10" name="TextBox 11"/>
          <p:cNvSpPr txBox="1">
            <a:spLocks noChangeArrowheads="1"/>
          </p:cNvSpPr>
          <p:nvPr/>
        </p:nvSpPr>
        <p:spPr bwMode="auto">
          <a:xfrm>
            <a:off x="5862638" y="3114675"/>
            <a:ext cx="3016250" cy="3540125"/>
          </a:xfrm>
          <a:prstGeom prst="rect">
            <a:avLst/>
          </a:prstGeom>
          <a:solidFill>
            <a:srgbClr val="FFFFFF"/>
          </a:solidFill>
          <a:ln w="25402">
            <a:solidFill>
              <a:srgbClr val="9BBB59"/>
            </a:solidFill>
            <a:miter lim="800000"/>
            <a:headEnd/>
            <a:tailEnd/>
          </a:ln>
        </p:spPr>
        <p:txBody>
          <a:bodyPr anchorCtr="1">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en-GB" altLang="en-US" sz="1600" b="1">
                <a:solidFill>
                  <a:srgbClr val="000000"/>
                </a:solidFill>
              </a:rPr>
              <a:t>Malcolm</a:t>
            </a:r>
          </a:p>
          <a:p>
            <a:pPr algn="ctr" eaLnBrk="1" hangingPunct="1"/>
            <a:endParaRPr lang="en-GB" altLang="en-US" sz="1600" b="1">
              <a:solidFill>
                <a:srgbClr val="000000"/>
              </a:solidFill>
            </a:endParaRPr>
          </a:p>
          <a:p>
            <a:pPr algn="ctr" eaLnBrk="1" hangingPunct="1"/>
            <a:r>
              <a:rPr lang="en-GB" altLang="en-US" sz="1600">
                <a:solidFill>
                  <a:srgbClr val="000000"/>
                </a:solidFill>
              </a:rPr>
              <a:t>Seen to be afraid and weak at the start but he is respected by his father: he is named the Prince of Cumberland after the battle.</a:t>
            </a:r>
          </a:p>
          <a:p>
            <a:pPr algn="ctr" eaLnBrk="1" hangingPunct="1"/>
            <a:endParaRPr lang="en-GB" altLang="en-US" sz="1600">
              <a:solidFill>
                <a:srgbClr val="000000"/>
              </a:solidFill>
            </a:endParaRPr>
          </a:p>
          <a:p>
            <a:pPr algn="ctr" eaLnBrk="1" hangingPunct="1"/>
            <a:r>
              <a:rPr lang="en-GB" altLang="en-US" sz="1600">
                <a:solidFill>
                  <a:srgbClr val="000000"/>
                </a:solidFill>
              </a:rPr>
              <a:t>Flees to England and it is Macduff who brings Malcom back as a fighter and the rightful king.</a:t>
            </a:r>
          </a:p>
          <a:p>
            <a:pPr algn="ctr" eaLnBrk="1" hangingPunct="1"/>
            <a:endParaRPr lang="en-GB" altLang="en-US" sz="1600">
              <a:solidFill>
                <a:srgbClr val="000000"/>
              </a:solidFill>
            </a:endParaRPr>
          </a:p>
          <a:p>
            <a:pPr algn="ctr" eaLnBrk="1" hangingPunct="1"/>
            <a:r>
              <a:rPr lang="en-GB" altLang="en-US" sz="1600">
                <a:solidFill>
                  <a:srgbClr val="000000"/>
                </a:solidFill>
              </a:rPr>
              <a:t>Take’s the crown back and restores peace to Scotland.</a:t>
            </a:r>
          </a:p>
          <a:p>
            <a:pPr algn="ctr" eaLnBrk="1" hangingPunct="1"/>
            <a:endParaRPr lang="en-GB" altLang="en-US" sz="1600" b="1">
              <a:solidFill>
                <a:srgbClr val="000000"/>
              </a:solidFill>
            </a:endParaRPr>
          </a:p>
        </p:txBody>
      </p:sp>
    </p:spTree>
    <p:extLst>
      <p:ext uri="{BB962C8B-B14F-4D97-AF65-F5344CB8AC3E}">
        <p14:creationId xmlns:p14="http://schemas.microsoft.com/office/powerpoint/2010/main" val="31117128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0">
                                          <p:val>
                                            <p:strVal val="#ppt_x"/>
                                          </p:val>
                                        </p:tav>
                                        <p:tav tm="100000">
                                          <p:val>
                                            <p:strVal val="#ppt_x"/>
                                          </p:val>
                                        </p:tav>
                                      </p:tavLst>
                                    </p:anim>
                                    <p:anim calcmode="lin" valueType="num">
                                      <p:cBhvr>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fontScale="90000"/>
          </a:bodyPr>
          <a:lstStyle/>
          <a:p>
            <a:r>
              <a:rPr lang="en-GB" dirty="0"/>
              <a:t>Cut out your 9 cards and rearrange them based </a:t>
            </a:r>
            <a:r>
              <a:rPr lang="en-GB"/>
              <a:t>on Duncan’s </a:t>
            </a:r>
            <a:r>
              <a:rPr lang="en-GB" dirty="0"/>
              <a:t>personality. </a:t>
            </a:r>
          </a:p>
        </p:txBody>
      </p:sp>
      <p:pic>
        <p:nvPicPr>
          <p:cNvPr id="2050" name="Picture 2" descr="Image result for diamond 9"/>
          <p:cNvPicPr>
            <a:picLocks noChangeAspect="1" noChangeArrowheads="1"/>
          </p:cNvPicPr>
          <p:nvPr/>
        </p:nvPicPr>
        <p:blipFill rotWithShape="1">
          <a:blip r:embed="rId2">
            <a:extLst>
              <a:ext uri="{28A0092B-C50C-407E-A947-70E740481C1C}">
                <a14:useLocalDpi xmlns:a14="http://schemas.microsoft.com/office/drawing/2010/main" val="0"/>
              </a:ext>
            </a:extLst>
          </a:blip>
          <a:srcRect l="4973" r="21974"/>
          <a:stretch/>
        </p:blipFill>
        <p:spPr bwMode="auto">
          <a:xfrm>
            <a:off x="1997968" y="1733636"/>
            <a:ext cx="5148064" cy="5112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636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1000"/>
                                        <p:tgtEl>
                                          <p:spTgt spid="2050"/>
                                        </p:tgtEl>
                                      </p:cBhvr>
                                    </p:animEffect>
                                    <p:anim calcmode="lin" valueType="num">
                                      <p:cBhvr>
                                        <p:cTn id="15" dur="1000" fill="hold"/>
                                        <p:tgtEl>
                                          <p:spTgt spid="2050"/>
                                        </p:tgtEl>
                                        <p:attrNameLst>
                                          <p:attrName>ppt_x</p:attrName>
                                        </p:attrNameLst>
                                      </p:cBhvr>
                                      <p:tavLst>
                                        <p:tav tm="0">
                                          <p:val>
                                            <p:strVal val="#ppt_x"/>
                                          </p:val>
                                        </p:tav>
                                        <p:tav tm="100000">
                                          <p:val>
                                            <p:strVal val="#ppt_x"/>
                                          </p:val>
                                        </p:tav>
                                      </p:tavLst>
                                    </p:anim>
                                    <p:anim calcmode="lin" valueType="num">
                                      <p:cBhvr>
                                        <p:cTn id="16"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1435</TotalTime>
  <Words>1068</Words>
  <Application>Microsoft Office PowerPoint</Application>
  <PresentationFormat>On-screen Show (4:3)</PresentationFormat>
  <Paragraphs>96</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 Theme of Kingship</vt:lpstr>
      <vt:lpstr>PowerPoint Presentation</vt:lpstr>
      <vt:lpstr>Key Themes Kingship</vt:lpstr>
      <vt:lpstr>What qualities make a good king? </vt:lpstr>
      <vt:lpstr>Cut around your diamond 9 and stick it in your book. </vt:lpstr>
      <vt:lpstr>Pick 3-5 words from your diamond 9. Link them to key examples found in Macbeth’s character. </vt:lpstr>
      <vt:lpstr>But what about Duncan as a king? </vt:lpstr>
      <vt:lpstr>PowerPoint Presentation</vt:lpstr>
      <vt:lpstr>Cut out your 9 cards and rearrange them based on Duncan’s personality. </vt:lpstr>
      <vt:lpstr>Pick 3-5 words from your diamond 9. Link them to key examples found in Duncan’s character. </vt:lpstr>
      <vt:lpstr>Compare and contrast Macbeth’s reign with Duncan’s reign. </vt:lpstr>
      <vt:lpstr>What it could look like…</vt:lpstr>
      <vt:lpstr>Colour code your partner’s work. </vt:lpstr>
    </vt:vector>
  </TitlesOfParts>
  <Company>RM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Tuesday 24th May Gender in Macbeth</dc:title>
  <dc:creator>Ms E. Salt</dc:creator>
  <cp:lastModifiedBy>Emma Salt</cp:lastModifiedBy>
  <cp:revision>42</cp:revision>
  <dcterms:created xsi:type="dcterms:W3CDTF">2016-05-20T07:10:49Z</dcterms:created>
  <dcterms:modified xsi:type="dcterms:W3CDTF">2019-08-25T10:01:37Z</dcterms:modified>
</cp:coreProperties>
</file>