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6" r:id="rId2"/>
    <p:sldId id="277" r:id="rId3"/>
    <p:sldId id="279" r:id="rId4"/>
    <p:sldId id="280" r:id="rId5"/>
    <p:sldId id="281" r:id="rId6"/>
    <p:sldId id="269" r:id="rId7"/>
    <p:sldId id="259" r:id="rId8"/>
    <p:sldId id="261" r:id="rId9"/>
    <p:sldId id="262"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135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71BDAD-5E9D-4BBB-A08D-21A205957B88}"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3572286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71BDAD-5E9D-4BBB-A08D-21A205957B88}"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1369215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71BDAD-5E9D-4BBB-A08D-21A205957B88}"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1777573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71BDAD-5E9D-4BBB-A08D-21A205957B88}"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3839477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71BDAD-5E9D-4BBB-A08D-21A205957B88}" type="datetimeFigureOut">
              <a:rPr lang="en-GB" smtClean="0"/>
              <a:t>25/08/2019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952106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71BDAD-5E9D-4BBB-A08D-21A205957B88}"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2425583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71BDAD-5E9D-4BBB-A08D-21A205957B88}" type="datetimeFigureOut">
              <a:rPr lang="en-GB" smtClean="0"/>
              <a:t>25/08/2019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1498488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71BDAD-5E9D-4BBB-A08D-21A205957B88}" type="datetimeFigureOut">
              <a:rPr lang="en-GB" smtClean="0"/>
              <a:t>25/08/2019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3705477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71BDAD-5E9D-4BBB-A08D-21A205957B88}" type="datetimeFigureOut">
              <a:rPr lang="en-GB" smtClean="0"/>
              <a:t>25/08/2019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1970085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71BDAD-5E9D-4BBB-A08D-21A205957B88}"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2225480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71BDAD-5E9D-4BBB-A08D-21A205957B88}" type="datetimeFigureOut">
              <a:rPr lang="en-GB" smtClean="0"/>
              <a:t>25/08/2019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337E2F-2637-42B1-B163-DC16129AD8B9}" type="slidenum">
              <a:rPr lang="en-GB" smtClean="0"/>
              <a:t>‹#›</a:t>
            </a:fld>
            <a:endParaRPr lang="en-GB"/>
          </a:p>
        </p:txBody>
      </p:sp>
    </p:spTree>
    <p:extLst>
      <p:ext uri="{BB962C8B-B14F-4D97-AF65-F5344CB8AC3E}">
        <p14:creationId xmlns:p14="http://schemas.microsoft.com/office/powerpoint/2010/main" val="2947958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0000"/>
            <a:lum/>
          </a:blip>
          <a:srcRect/>
          <a:stretch>
            <a:fillRect l="-21000" r="-2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71BDAD-5E9D-4BBB-A08D-21A205957B88}" type="datetimeFigureOut">
              <a:rPr lang="en-GB" smtClean="0"/>
              <a:t>25/08/2019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337E2F-2637-42B1-B163-DC16129AD8B9}" type="slidenum">
              <a:rPr lang="en-GB" smtClean="0"/>
              <a:t>‹#›</a:t>
            </a:fld>
            <a:endParaRPr lang="en-GB"/>
          </a:p>
        </p:txBody>
      </p:sp>
    </p:spTree>
    <p:extLst>
      <p:ext uri="{BB962C8B-B14F-4D97-AF65-F5344CB8AC3E}">
        <p14:creationId xmlns:p14="http://schemas.microsoft.com/office/powerpoint/2010/main" val="19946494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46759" y="1263786"/>
            <a:ext cx="7704909" cy="1244283"/>
          </a:xfrm>
          <a:prstGeom prst="rect">
            <a:avLst/>
          </a:prstGeom>
          <a:solidFill>
            <a:schemeClr val="accent5">
              <a:lumMod val="20000"/>
              <a:lumOff val="80000"/>
            </a:schemeClr>
          </a:solidFill>
          <a:ln>
            <a:solidFill>
              <a:schemeClr val="tx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3600" dirty="0"/>
              <a:t>List all the times in </a:t>
            </a:r>
            <a:r>
              <a:rPr lang="en-GB" sz="3600" i="1" dirty="0"/>
              <a:t>Macbeth </a:t>
            </a:r>
            <a:r>
              <a:rPr lang="en-GB" sz="3600" dirty="0"/>
              <a:t>that the idea of </a:t>
            </a:r>
            <a:r>
              <a:rPr lang="en-GB" sz="3600" u="sng" dirty="0"/>
              <a:t>bravery or cowardice </a:t>
            </a:r>
            <a:r>
              <a:rPr lang="en-GB" sz="3600" dirty="0"/>
              <a:t>is present. </a:t>
            </a:r>
          </a:p>
        </p:txBody>
      </p:sp>
      <p:pic>
        <p:nvPicPr>
          <p:cNvPr id="2050" name="Picture 2" descr="Image result for masculin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59" y="2824842"/>
            <a:ext cx="7704909" cy="3724039"/>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35957FBD-880E-4F7F-9557-FA6FFB3A6331}"/>
              </a:ext>
            </a:extLst>
          </p:cNvPr>
          <p:cNvSpPr>
            <a:spLocks noGrp="1"/>
          </p:cNvSpPr>
          <p:nvPr>
            <p:ph type="ctrTitle"/>
          </p:nvPr>
        </p:nvSpPr>
        <p:spPr/>
        <p:txBody>
          <a:bodyPr/>
          <a:lstStyle/>
          <a:p>
            <a:endParaRPr lang="en-GB"/>
          </a:p>
        </p:txBody>
      </p:sp>
      <p:sp>
        <p:nvSpPr>
          <p:cNvPr id="8" name="Subtitle 7">
            <a:extLst>
              <a:ext uri="{FF2B5EF4-FFF2-40B4-BE49-F238E27FC236}">
                <a16:creationId xmlns:a16="http://schemas.microsoft.com/office/drawing/2014/main" id="{7C0D9FAE-42B2-481B-AC2E-154C3966198C}"/>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4512711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5942" y="1084216"/>
            <a:ext cx="8582297" cy="3539430"/>
          </a:xfrm>
          <a:prstGeom prst="rect">
            <a:avLst/>
          </a:prstGeom>
          <a:solidFill>
            <a:schemeClr val="accent5">
              <a:lumMod val="20000"/>
              <a:lumOff val="80000"/>
            </a:schemeClr>
          </a:solidFill>
          <a:ln>
            <a:solidFill>
              <a:schemeClr val="tx1"/>
            </a:solidFill>
          </a:ln>
        </p:spPr>
        <p:txBody>
          <a:bodyPr wrap="square" rtlCol="0">
            <a:spAutoFit/>
          </a:bodyPr>
          <a:lstStyle/>
          <a:p>
            <a:pPr algn="ctr"/>
            <a:r>
              <a:rPr lang="en-GB" sz="2800" dirty="0"/>
              <a:t>In the extract, Shakespeare has clearly demonstrated how Macbeth is now able to show bravery when he is forced to, in contrast to his character earlier in the play, where he has been doubtful and cowardly. Macbeth says ‘I will not yield’. The use of ‘will not’ makes Macbeth sound confident in himself, and allows him to demonstrate some masculine power. In this final battle, he takes on the traditional masculine role, perhaps reflecting Macduff. </a:t>
            </a:r>
          </a:p>
        </p:txBody>
      </p:sp>
      <p:sp>
        <p:nvSpPr>
          <p:cNvPr id="5" name="TextBox 4"/>
          <p:cNvSpPr txBox="1"/>
          <p:nvPr/>
        </p:nvSpPr>
        <p:spPr>
          <a:xfrm>
            <a:off x="431073" y="182880"/>
            <a:ext cx="8347166" cy="707886"/>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GB" sz="4000" dirty="0"/>
              <a:t>What is better about this answer?</a:t>
            </a:r>
          </a:p>
        </p:txBody>
      </p:sp>
    </p:spTree>
    <p:extLst>
      <p:ext uri="{BB962C8B-B14F-4D97-AF65-F5344CB8AC3E}">
        <p14:creationId xmlns:p14="http://schemas.microsoft.com/office/powerpoint/2010/main" val="843842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19" y="195942"/>
            <a:ext cx="8582297"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800" b="1" u="sng" dirty="0"/>
              <a:t>Task:</a:t>
            </a:r>
            <a:r>
              <a:rPr lang="en-GB" sz="2800" dirty="0"/>
              <a:t> Fill in the planning template based on the question.</a:t>
            </a:r>
          </a:p>
          <a:p>
            <a:pPr algn="ctr"/>
            <a:endParaRPr lang="en-GB" sz="2800" dirty="0"/>
          </a:p>
          <a:p>
            <a:pPr algn="ctr"/>
            <a:r>
              <a:rPr lang="en-GB" sz="2800" dirty="0"/>
              <a:t>Then start drafting a response to the question.</a:t>
            </a:r>
          </a:p>
        </p:txBody>
      </p:sp>
      <p:sp>
        <p:nvSpPr>
          <p:cNvPr id="4" name="TextBox 3"/>
          <p:cNvSpPr txBox="1"/>
          <p:nvPr/>
        </p:nvSpPr>
        <p:spPr>
          <a:xfrm>
            <a:off x="274319" y="1733005"/>
            <a:ext cx="4545875" cy="483209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marL="457200" indent="-457200">
              <a:buFont typeface="Arial" panose="020B0604020202020204" pitchFamily="34" charset="0"/>
              <a:buChar char="•"/>
            </a:pPr>
            <a:r>
              <a:rPr lang="en-GB" sz="2800" dirty="0"/>
              <a:t>Remember to support your ideas with quotations. </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Focus on answering the question – not telling the story.</a:t>
            </a:r>
          </a:p>
          <a:p>
            <a:pPr marL="457200" indent="-457200">
              <a:buFont typeface="Arial" panose="020B0604020202020204" pitchFamily="34" charset="0"/>
              <a:buChar char="•"/>
            </a:pPr>
            <a:endParaRPr lang="en-GB" sz="2800" dirty="0"/>
          </a:p>
          <a:p>
            <a:pPr marL="457200" indent="-457200">
              <a:buFont typeface="Arial" panose="020B0604020202020204" pitchFamily="34" charset="0"/>
              <a:buChar char="•"/>
            </a:pPr>
            <a:r>
              <a:rPr lang="en-GB" sz="2800" dirty="0"/>
              <a:t>Make links to context – history, masculinity and gender, James I, etc.</a:t>
            </a:r>
          </a:p>
        </p:txBody>
      </p:sp>
      <p:pic>
        <p:nvPicPr>
          <p:cNvPr id="1026" name="Picture 2" descr="Image result for macbe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6766" y="2825144"/>
            <a:ext cx="3391988" cy="2573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787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64155" y="152274"/>
            <a:ext cx="8823291" cy="721416"/>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1" vertOverflow="overflow" horzOverflow="overflow" vert="horz" wrap="square" lIns="35719" tIns="35719" rIns="35719" bIns="35719" numCol="1" spcCol="38100" rtlCol="0" anchor="ctr">
            <a:spAutoFit/>
          </a:bodyPr>
          <a:lstStyle/>
          <a:p>
            <a:pPr algn="ctr" defTabSz="410751" hangingPunct="0"/>
            <a:r>
              <a:rPr lang="en-GB" sz="4219" dirty="0">
                <a:solidFill>
                  <a:schemeClr val="bg1"/>
                </a:solidFill>
                <a:latin typeface="Helvetica Neue"/>
                <a:ea typeface="Helvetica Neue"/>
                <a:cs typeface="Helvetica Neue"/>
              </a:rPr>
              <a:t>Peer Assessment</a:t>
            </a:r>
            <a:endParaRPr lang="en-GB" sz="4219" dirty="0">
              <a:solidFill>
                <a:schemeClr val="bg1"/>
              </a:solidFill>
              <a:latin typeface="Helvetica Neue"/>
              <a:ea typeface="Helvetica Neue"/>
              <a:cs typeface="Helvetica Neue"/>
              <a:sym typeface="Helvetica Neue"/>
            </a:endParaRPr>
          </a:p>
        </p:txBody>
      </p:sp>
      <p:sp>
        <p:nvSpPr>
          <p:cNvPr id="7" name="TextBox 6"/>
          <p:cNvSpPr txBox="1"/>
          <p:nvPr/>
        </p:nvSpPr>
        <p:spPr>
          <a:xfrm>
            <a:off x="164154" y="1028063"/>
            <a:ext cx="8823291" cy="5524654"/>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35719" tIns="35719" rIns="35719" bIns="35719" numCol="1" spcCol="38100" rtlCol="0" anchor="ctr">
            <a:spAutoFit/>
          </a:bodyPr>
          <a:lstStyle/>
          <a:p>
            <a:pPr algn="ctr" defTabSz="410751" hangingPunct="0"/>
            <a:r>
              <a:rPr lang="en-GB" sz="2531" dirty="0">
                <a:solidFill>
                  <a:srgbClr val="000000"/>
                </a:solidFill>
                <a:sym typeface="Helvetica Neue"/>
              </a:rPr>
              <a:t>Swap books with the person next to you.</a:t>
            </a:r>
            <a:endParaRPr lang="en-GB" sz="2531" dirty="0"/>
          </a:p>
          <a:p>
            <a:pPr algn="ctr" defTabSz="410751" hangingPunct="0"/>
            <a:r>
              <a:rPr lang="en-GB" sz="2531" dirty="0">
                <a:solidFill>
                  <a:srgbClr val="000000"/>
                </a:solidFill>
                <a:sym typeface="Helvetica Neue"/>
              </a:rPr>
              <a:t>Using a highlighter, colour code these features in their work:</a:t>
            </a:r>
          </a:p>
          <a:p>
            <a:pPr algn="ctr" defTabSz="410751" hangingPunct="0"/>
            <a:endParaRPr lang="en-GB" sz="2531" dirty="0"/>
          </a:p>
          <a:p>
            <a:pPr marL="514350" indent="-514350" defTabSz="410751" hangingPunct="0">
              <a:buFont typeface="+mj-lt"/>
              <a:buAutoNum type="arabicPeriod"/>
            </a:pPr>
            <a:r>
              <a:rPr lang="en-GB" sz="2531" dirty="0">
                <a:solidFill>
                  <a:srgbClr val="7030A0"/>
                </a:solidFill>
                <a:sym typeface="Helvetica Neue"/>
              </a:rPr>
              <a:t>Judicious quotations in quotation marks</a:t>
            </a:r>
          </a:p>
          <a:p>
            <a:pPr marL="514350" indent="-514350" defTabSz="410751" hangingPunct="0">
              <a:buFont typeface="+mj-lt"/>
              <a:buAutoNum type="arabicPeriod"/>
            </a:pPr>
            <a:endParaRPr lang="en-GB" sz="2531" dirty="0"/>
          </a:p>
          <a:p>
            <a:pPr marL="514350" indent="-514350" defTabSz="410751" hangingPunct="0">
              <a:buFont typeface="+mj-lt"/>
              <a:buAutoNum type="arabicPeriod"/>
            </a:pPr>
            <a:r>
              <a:rPr lang="en-GB" sz="2531" dirty="0">
                <a:solidFill>
                  <a:srgbClr val="0070C0"/>
                </a:solidFill>
                <a:sym typeface="Helvetica Neue"/>
              </a:rPr>
              <a:t>References to Shakespeare</a:t>
            </a:r>
          </a:p>
          <a:p>
            <a:pPr marL="514350" indent="-514350" defTabSz="410751" hangingPunct="0">
              <a:buFont typeface="+mj-lt"/>
              <a:buAutoNum type="arabicPeriod"/>
            </a:pPr>
            <a:endParaRPr lang="en-GB" sz="2531" dirty="0"/>
          </a:p>
          <a:p>
            <a:pPr marL="514350" indent="-514350" defTabSz="410751" hangingPunct="0">
              <a:buFont typeface="+mj-lt"/>
              <a:buAutoNum type="arabicPeriod"/>
            </a:pPr>
            <a:r>
              <a:rPr lang="en-GB" sz="2531" dirty="0">
                <a:solidFill>
                  <a:schemeClr val="accent4">
                    <a:lumMod val="75000"/>
                  </a:schemeClr>
                </a:solidFill>
                <a:sym typeface="Helvetica Neue"/>
              </a:rPr>
              <a:t>Contextual information</a:t>
            </a:r>
          </a:p>
          <a:p>
            <a:pPr marL="514350" indent="-514350" defTabSz="410751" hangingPunct="0">
              <a:buFont typeface="+mj-lt"/>
              <a:buAutoNum type="arabicPeriod"/>
            </a:pPr>
            <a:endParaRPr lang="en-GB" sz="2531" dirty="0"/>
          </a:p>
          <a:p>
            <a:pPr marL="514350" indent="-514350" defTabSz="410751" hangingPunct="0">
              <a:buFont typeface="+mj-lt"/>
              <a:buAutoNum type="arabicPeriod"/>
            </a:pPr>
            <a:r>
              <a:rPr lang="en-GB" sz="2531" dirty="0">
                <a:solidFill>
                  <a:srgbClr val="00B050"/>
                </a:solidFill>
                <a:sym typeface="Helvetica Neue"/>
              </a:rPr>
              <a:t>Mention of the extract and the wider play</a:t>
            </a:r>
          </a:p>
          <a:p>
            <a:pPr algn="ctr" defTabSz="410751" hangingPunct="0"/>
            <a:endParaRPr lang="en-GB" sz="2531" dirty="0"/>
          </a:p>
          <a:p>
            <a:pPr algn="ctr" defTabSz="410751" hangingPunct="0"/>
            <a:r>
              <a:rPr lang="en-GB" sz="2531" dirty="0">
                <a:solidFill>
                  <a:srgbClr val="000000"/>
                </a:solidFill>
                <a:sym typeface="Helvetica Neue"/>
              </a:rPr>
              <a:t>Then, write them a target </a:t>
            </a:r>
            <a:r>
              <a:rPr lang="en-GB" sz="2531" dirty="0">
                <a:solidFill>
                  <a:srgbClr val="FF0000"/>
                </a:solidFill>
                <a:sym typeface="Helvetica Neue"/>
              </a:rPr>
              <a:t>in red pen, </a:t>
            </a:r>
            <a:r>
              <a:rPr lang="en-GB" sz="2531" dirty="0">
                <a:solidFill>
                  <a:srgbClr val="000000"/>
                </a:solidFill>
                <a:sym typeface="Helvetica Neue"/>
              </a:rPr>
              <a:t>based on the area they have the least of.</a:t>
            </a:r>
          </a:p>
          <a:p>
            <a:pPr algn="ctr" defTabSz="410751" hangingPunct="0"/>
            <a:r>
              <a:rPr lang="en-GB" sz="2531" dirty="0">
                <a:solidFill>
                  <a:srgbClr val="FF0000"/>
                </a:solidFill>
                <a:sym typeface="Helvetica Neue"/>
              </a:rPr>
              <a:t>Target: You should…</a:t>
            </a:r>
          </a:p>
        </p:txBody>
      </p:sp>
      <p:sp>
        <p:nvSpPr>
          <p:cNvPr id="2" name="TextBox 1"/>
          <p:cNvSpPr txBox="1"/>
          <p:nvPr/>
        </p:nvSpPr>
        <p:spPr>
          <a:xfrm>
            <a:off x="5991630" y="3662114"/>
            <a:ext cx="2489673" cy="4183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51" hangingPunct="0"/>
            <a:r>
              <a:rPr lang="en-GB" sz="2250" b="1" dirty="0">
                <a:solidFill>
                  <a:srgbClr val="000000"/>
                </a:solidFill>
                <a:latin typeface="Helvetica Neue"/>
                <a:ea typeface="Helvetica Neue"/>
                <a:cs typeface="Helvetica Neue"/>
                <a:sym typeface="Helvetica Neue"/>
              </a:rPr>
              <a:t>Make them a key!</a:t>
            </a:r>
          </a:p>
        </p:txBody>
      </p:sp>
    </p:spTree>
    <p:extLst>
      <p:ext uri="{BB962C8B-B14F-4D97-AF65-F5344CB8AC3E}">
        <p14:creationId xmlns:p14="http://schemas.microsoft.com/office/powerpoint/2010/main" val="649927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19991" y="1459729"/>
            <a:ext cx="7130144" cy="440549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b="1" dirty="0"/>
              <a:t>What are we learning today?</a:t>
            </a:r>
          </a:p>
          <a:p>
            <a:r>
              <a:rPr lang="en-GB" dirty="0"/>
              <a:t>Practising using an extract effectively to answer a literature question on Macbeth</a:t>
            </a:r>
          </a:p>
          <a:p>
            <a:endParaRPr lang="en-GB" dirty="0"/>
          </a:p>
          <a:p>
            <a:r>
              <a:rPr lang="en-GB" b="1" dirty="0"/>
              <a:t>Why are we learning it?</a:t>
            </a:r>
          </a:p>
          <a:p>
            <a:r>
              <a:rPr lang="en-GB" dirty="0"/>
              <a:t>To improve your confidence at tackling exam questions</a:t>
            </a:r>
          </a:p>
          <a:p>
            <a:endParaRPr lang="en-GB" dirty="0"/>
          </a:p>
          <a:p>
            <a:r>
              <a:rPr lang="en-GB" b="1" dirty="0"/>
              <a:t>How will I know if you’ve learnt it?</a:t>
            </a:r>
          </a:p>
          <a:p>
            <a:r>
              <a:rPr lang="en-GB" dirty="0"/>
              <a:t>You will have analysed language from an extract, using it to draft an exam style answer</a:t>
            </a:r>
          </a:p>
        </p:txBody>
      </p:sp>
      <p:sp>
        <p:nvSpPr>
          <p:cNvPr id="6" name="Title 5">
            <a:extLst>
              <a:ext uri="{FF2B5EF4-FFF2-40B4-BE49-F238E27FC236}">
                <a16:creationId xmlns:a16="http://schemas.microsoft.com/office/drawing/2014/main" id="{F04BD62A-E14C-46A5-9A79-26AE9F87126B}"/>
              </a:ext>
            </a:extLst>
          </p:cNvPr>
          <p:cNvSpPr>
            <a:spLocks noGrp="1"/>
          </p:cNvSpPr>
          <p:nvPr>
            <p:ph type="ctrTitle"/>
          </p:nvPr>
        </p:nvSpPr>
        <p:spPr/>
        <p:txBody>
          <a:bodyPr/>
          <a:lstStyle/>
          <a:p>
            <a:endParaRPr lang="en-GB"/>
          </a:p>
        </p:txBody>
      </p:sp>
      <p:sp>
        <p:nvSpPr>
          <p:cNvPr id="8" name="Subtitle 7">
            <a:extLst>
              <a:ext uri="{FF2B5EF4-FFF2-40B4-BE49-F238E27FC236}">
                <a16:creationId xmlns:a16="http://schemas.microsoft.com/office/drawing/2014/main" id="{203799DC-83C3-44F2-9796-D2A10E929E43}"/>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77816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GB" dirty="0"/>
              <a:t>What does paper 2 look like?</a:t>
            </a:r>
          </a:p>
        </p:txBody>
      </p:sp>
      <p:sp>
        <p:nvSpPr>
          <p:cNvPr id="3" name="Content Placeholder 2"/>
          <p:cNvSpPr>
            <a:spLocks noGrp="1"/>
          </p:cNvSpPr>
          <p:nvPr>
            <p:ph idx="1"/>
          </p:nvPr>
        </p:nvSpPr>
        <p:spPr>
          <a:solidFill>
            <a:schemeClr val="accent5">
              <a:lumMod val="20000"/>
              <a:lumOff val="80000"/>
            </a:schemeClr>
          </a:solidFill>
          <a:ln>
            <a:solidFill>
              <a:schemeClr val="accent1"/>
            </a:solidFill>
          </a:ln>
        </p:spPr>
        <p:txBody>
          <a:bodyPr/>
          <a:lstStyle/>
          <a:p>
            <a:r>
              <a:rPr lang="en-GB" dirty="0"/>
              <a:t>   The exam lasts 1hour and 45minutes.</a:t>
            </a:r>
          </a:p>
          <a:p>
            <a:endParaRPr lang="en-GB" dirty="0"/>
          </a:p>
          <a:p>
            <a:pPr marL="0" indent="0">
              <a:buNone/>
            </a:pPr>
            <a:r>
              <a:rPr lang="en-GB" dirty="0"/>
              <a:t>          There are two questions to answer, 	Shakespeare and 19</a:t>
            </a:r>
            <a:r>
              <a:rPr lang="en-GB" baseline="30000" dirty="0"/>
              <a:t>th</a:t>
            </a:r>
            <a:r>
              <a:rPr lang="en-GB" dirty="0"/>
              <a:t> Century novel.</a:t>
            </a:r>
          </a:p>
          <a:p>
            <a:pPr marL="0" indent="0">
              <a:buNone/>
            </a:pPr>
            <a:endParaRPr lang="en-GB" dirty="0"/>
          </a:p>
          <a:p>
            <a:pPr marL="0" indent="0">
              <a:buNone/>
            </a:pPr>
            <a:r>
              <a:rPr lang="en-GB" dirty="0"/>
              <a:t>	You will receive two marks for each 	question. Mark for your content (30) and 	mark for your spelling/Punctuation (4).</a:t>
            </a:r>
          </a:p>
        </p:txBody>
      </p:sp>
      <p:pic>
        <p:nvPicPr>
          <p:cNvPr id="6146" name="Picture 2" descr="animated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1484784"/>
            <a:ext cx="1115616" cy="111561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macbeth animated 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8" y="2852936"/>
            <a:ext cx="1570347" cy="77889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christmas carol animated 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2708920"/>
            <a:ext cx="1401764" cy="103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9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8"/>
                                        </p:tgtEl>
                                        <p:attrNameLst>
                                          <p:attrName>style.visibility</p:attrName>
                                        </p:attrNameLst>
                                      </p:cBhvr>
                                      <p:to>
                                        <p:strVal val="visible"/>
                                      </p:to>
                                    </p:set>
                                    <p:animEffect transition="in" filter="fade">
                                      <p:cBhvr>
                                        <p:cTn id="22" dur="500"/>
                                        <p:tgtEl>
                                          <p:spTgt spid="61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150"/>
                                        </p:tgtEl>
                                        <p:attrNameLst>
                                          <p:attrName>style.visibility</p:attrName>
                                        </p:attrNameLst>
                                      </p:cBhvr>
                                      <p:to>
                                        <p:strVal val="visible"/>
                                      </p:to>
                                    </p:set>
                                    <p:animEffect transition="in" filter="fade">
                                      <p:cBhvr>
                                        <p:cTn id="32" dur="500"/>
                                        <p:tgtEl>
                                          <p:spTgt spid="61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621" t="24007" r="17898" b="14286"/>
          <a:stretch/>
        </p:blipFill>
        <p:spPr bwMode="auto">
          <a:xfrm>
            <a:off x="-5650" y="-26251"/>
            <a:ext cx="9149649" cy="431934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286" t="14682" r="4916" b="45436"/>
          <a:stretch/>
        </p:blipFill>
        <p:spPr bwMode="auto">
          <a:xfrm>
            <a:off x="0" y="4293097"/>
            <a:ext cx="9144000" cy="256490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4716016" y="116632"/>
            <a:ext cx="4248472" cy="6264696"/>
          </a:xfrm>
          <a:solidFill>
            <a:schemeClr val="accent5">
              <a:lumMod val="20000"/>
              <a:lumOff val="80000"/>
            </a:schemeClr>
          </a:solidFill>
          <a:ln>
            <a:solidFill>
              <a:schemeClr val="accent1"/>
            </a:solidFill>
          </a:ln>
        </p:spPr>
        <p:txBody>
          <a:bodyPr>
            <a:normAutofit/>
          </a:bodyPr>
          <a:lstStyle/>
          <a:p>
            <a:pPr marL="0" indent="0">
              <a:buNone/>
            </a:pPr>
            <a:r>
              <a:rPr lang="en-GB" dirty="0"/>
              <a:t>Show an understanding of the language and structure of the extract. </a:t>
            </a:r>
          </a:p>
          <a:p>
            <a:pPr marL="0" indent="0">
              <a:buNone/>
            </a:pPr>
            <a:endParaRPr lang="en-GB" dirty="0"/>
          </a:p>
          <a:p>
            <a:pPr marL="0" indent="0">
              <a:buNone/>
            </a:pPr>
            <a:r>
              <a:rPr lang="en-GB" dirty="0"/>
              <a:t>Show an understanding of how the character or theme is presented in the extract and the full play. </a:t>
            </a:r>
          </a:p>
          <a:p>
            <a:pPr marL="0" indent="0">
              <a:buNone/>
            </a:pPr>
            <a:endParaRPr lang="en-GB" dirty="0"/>
          </a:p>
          <a:p>
            <a:pPr marL="0" indent="0">
              <a:buNone/>
            </a:pPr>
            <a:r>
              <a:rPr lang="en-GB" dirty="0"/>
              <a:t>Use relevant subject terminology. </a:t>
            </a:r>
          </a:p>
        </p:txBody>
      </p:sp>
    </p:spTree>
    <p:extLst>
      <p:ext uri="{BB962C8B-B14F-4D97-AF65-F5344CB8AC3E}">
        <p14:creationId xmlns:p14="http://schemas.microsoft.com/office/powerpoint/2010/main" val="18701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1000"/>
                                        <p:tgtEl>
                                          <p:spTgt spid="5">
                                            <p:bg/>
                                          </p:spTgt>
                                        </p:tgtEl>
                                      </p:cBhvr>
                                    </p:animEffect>
                                    <p:anim calcmode="lin" valueType="num">
                                      <p:cBhvr>
                                        <p:cTn id="8" dur="1000" fill="hold"/>
                                        <p:tgtEl>
                                          <p:spTgt spid="5">
                                            <p:bg/>
                                          </p:spTgt>
                                        </p:tgtEl>
                                        <p:attrNameLst>
                                          <p:attrName>ppt_x</p:attrName>
                                        </p:attrNameLst>
                                      </p:cBhvr>
                                      <p:tavLst>
                                        <p:tav tm="0">
                                          <p:val>
                                            <p:strVal val="#ppt_x"/>
                                          </p:val>
                                        </p:tav>
                                        <p:tav tm="100000">
                                          <p:val>
                                            <p:strVal val="#ppt_x"/>
                                          </p:val>
                                        </p:tav>
                                      </p:tavLst>
                                    </p:anim>
                                    <p:anim calcmode="lin" valueType="num">
                                      <p:cBhvr>
                                        <p:cTn id="9" dur="1000" fill="hold"/>
                                        <p:tgtEl>
                                          <p:spTgt spid="5">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1000"/>
                                        <p:tgtEl>
                                          <p:spTgt spid="5">
                                            <p:txEl>
                                              <p:pRg st="4" end="4"/>
                                            </p:txEl>
                                          </p:spTgt>
                                        </p:tgtEl>
                                      </p:cBhvr>
                                    </p:animEffect>
                                    <p:anim calcmode="lin" valueType="num">
                                      <p:cBhvr>
                                        <p:cTn id="29"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a:ln>
            <a:solidFill>
              <a:schemeClr val="tx1"/>
            </a:solidFill>
          </a:ln>
        </p:spPr>
        <p:txBody>
          <a:bodyPr/>
          <a:lstStyle/>
          <a:p>
            <a:r>
              <a:rPr lang="en-GB" dirty="0"/>
              <a:t>Example question. </a:t>
            </a:r>
          </a:p>
        </p:txBody>
      </p:sp>
      <p:sp>
        <p:nvSpPr>
          <p:cNvPr id="3" name="Content Placeholder 2"/>
          <p:cNvSpPr>
            <a:spLocks noGrp="1"/>
          </p:cNvSpPr>
          <p:nvPr>
            <p:ph idx="1"/>
          </p:nvPr>
        </p:nvSpPr>
        <p:spPr>
          <a:solidFill>
            <a:schemeClr val="accent5">
              <a:lumMod val="20000"/>
              <a:lumOff val="80000"/>
            </a:schemeClr>
          </a:solidFill>
          <a:ln>
            <a:solidFill>
              <a:schemeClr val="tx1"/>
            </a:solidFill>
          </a:ln>
        </p:spPr>
        <p:txBody>
          <a:bodyPr>
            <a:normAutofit/>
          </a:bodyPr>
          <a:lstStyle/>
          <a:p>
            <a:pPr marL="0" indent="0">
              <a:buNone/>
            </a:pPr>
            <a:r>
              <a:rPr lang="en-GB" dirty="0"/>
              <a:t>Starting with this extract, explain how far you think Shakespeare presents </a:t>
            </a:r>
            <a:r>
              <a:rPr lang="en-GB" u="sng" dirty="0"/>
              <a:t>the horror of Duncan’s death</a:t>
            </a:r>
            <a:r>
              <a:rPr lang="en-GB" dirty="0"/>
              <a:t>. </a:t>
            </a:r>
          </a:p>
          <a:p>
            <a:pPr marL="0" indent="0">
              <a:buNone/>
            </a:pPr>
            <a:r>
              <a:rPr lang="en-GB" dirty="0"/>
              <a:t>Write about: </a:t>
            </a:r>
          </a:p>
          <a:p>
            <a:r>
              <a:rPr lang="en-GB" dirty="0"/>
              <a:t>how Shakespeare presents </a:t>
            </a:r>
            <a:r>
              <a:rPr lang="en-GB" u="sng" dirty="0"/>
              <a:t>the horror of death </a:t>
            </a:r>
            <a:r>
              <a:rPr lang="en-GB" dirty="0"/>
              <a:t>in this speech </a:t>
            </a:r>
          </a:p>
          <a:p>
            <a:r>
              <a:rPr lang="en-GB" dirty="0"/>
              <a:t>how Shakespeare presents the </a:t>
            </a:r>
            <a:r>
              <a:rPr lang="en-GB" u="sng" dirty="0"/>
              <a:t>horror of death </a:t>
            </a:r>
            <a:r>
              <a:rPr lang="en-GB" dirty="0"/>
              <a:t>in the play as a whole. </a:t>
            </a:r>
          </a:p>
          <a:p>
            <a:pPr marL="0" indent="0">
              <a:buNone/>
            </a:pPr>
            <a:r>
              <a:rPr lang="en-GB" b="1" dirty="0"/>
              <a:t>[30 marks] </a:t>
            </a:r>
          </a:p>
          <a:p>
            <a:pPr marL="0" indent="0">
              <a:buNone/>
            </a:pPr>
            <a:r>
              <a:rPr lang="en-GB" b="1" dirty="0"/>
              <a:t>AO4 [4 marks]</a:t>
            </a:r>
            <a:endParaRPr lang="en-GB" dirty="0"/>
          </a:p>
          <a:p>
            <a:pPr marL="0" indent="0">
              <a:buNone/>
            </a:pPr>
            <a:endParaRPr lang="en-GB" dirty="0"/>
          </a:p>
        </p:txBody>
      </p:sp>
    </p:spTree>
    <p:extLst>
      <p:ext uri="{BB962C8B-B14F-4D97-AF65-F5344CB8AC3E}">
        <p14:creationId xmlns:p14="http://schemas.microsoft.com/office/powerpoint/2010/main" val="267602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20000"/>
              <a:lumOff val="80000"/>
            </a:schemeClr>
          </a:solidFill>
          <a:ln>
            <a:solidFill>
              <a:schemeClr val="tx1"/>
            </a:solidFill>
          </a:ln>
        </p:spPr>
        <p:txBody>
          <a:bodyPr/>
          <a:lstStyle/>
          <a:p>
            <a:r>
              <a:rPr lang="en-GB" dirty="0"/>
              <a:t>Read today’s practice question. </a:t>
            </a:r>
          </a:p>
        </p:txBody>
      </p:sp>
      <p:sp>
        <p:nvSpPr>
          <p:cNvPr id="3" name="Content Placeholder 2"/>
          <p:cNvSpPr>
            <a:spLocks noGrp="1"/>
          </p:cNvSpPr>
          <p:nvPr>
            <p:ph idx="1"/>
          </p:nvPr>
        </p:nvSpPr>
        <p:spPr>
          <a:ln>
            <a:solidFill>
              <a:schemeClr val="tx1"/>
            </a:solidFill>
          </a:ln>
        </p:spPr>
        <p:txBody>
          <a:bodyPr>
            <a:normAutofit/>
          </a:bodyPr>
          <a:lstStyle/>
          <a:p>
            <a:pPr marL="0" indent="0">
              <a:buNone/>
            </a:pPr>
            <a:endParaRPr lang="en-GB" dirty="0"/>
          </a:p>
        </p:txBody>
      </p:sp>
    </p:spTree>
    <p:extLst>
      <p:ext uri="{BB962C8B-B14F-4D97-AF65-F5344CB8AC3E}">
        <p14:creationId xmlns:p14="http://schemas.microsoft.com/office/powerpoint/2010/main" val="2624188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nodePh="1">
                                  <p:stCondLst>
                                    <p:cond delay="0"/>
                                  </p:stCondLst>
                                  <p:endCondLst>
                                    <p:cond evt="begin" delay="0">
                                      <p:tn val="12"/>
                                    </p:cond>
                                  </p:end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24695" y="789712"/>
            <a:ext cx="3904161" cy="2638282"/>
          </a:xfrm>
        </p:spPr>
        <p:style>
          <a:lnRef idx="2">
            <a:schemeClr val="accent1"/>
          </a:lnRef>
          <a:fillRef idx="1">
            <a:schemeClr val="lt1"/>
          </a:fillRef>
          <a:effectRef idx="0">
            <a:schemeClr val="accent1"/>
          </a:effectRef>
          <a:fontRef idx="minor">
            <a:schemeClr val="dk1"/>
          </a:fontRef>
        </p:style>
        <p:txBody>
          <a:bodyPr>
            <a:normAutofit/>
          </a:bodyPr>
          <a:lstStyle/>
          <a:p>
            <a:pPr algn="ctr"/>
            <a:r>
              <a:rPr lang="en-GB" sz="3200" dirty="0"/>
              <a:t>How is bravery or cowardice presented in the extract? </a:t>
            </a:r>
          </a:p>
        </p:txBody>
      </p:sp>
      <p:pic>
        <p:nvPicPr>
          <p:cNvPr id="4" name="Picture 3"/>
          <p:cNvPicPr>
            <a:picLocks noChangeAspect="1"/>
          </p:cNvPicPr>
          <p:nvPr/>
        </p:nvPicPr>
        <p:blipFill rotWithShape="1">
          <a:blip r:embed="rId2"/>
          <a:srcRect l="19107" t="23482" r="67839" b="9743"/>
          <a:stretch/>
        </p:blipFill>
        <p:spPr>
          <a:xfrm>
            <a:off x="85675" y="52249"/>
            <a:ext cx="4107502" cy="6751491"/>
          </a:xfrm>
          <a:prstGeom prst="rect">
            <a:avLst/>
          </a:prstGeom>
        </p:spPr>
      </p:pic>
    </p:spTree>
    <p:extLst>
      <p:ext uri="{BB962C8B-B14F-4D97-AF65-F5344CB8AC3E}">
        <p14:creationId xmlns:p14="http://schemas.microsoft.com/office/powerpoint/2010/main" val="2280248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2068" y="182880"/>
            <a:ext cx="8647612" cy="707886"/>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GB" sz="4000" dirty="0"/>
              <a:t>Wider Text &amp; Contextual Links - </a:t>
            </a:r>
            <a:r>
              <a:rPr lang="en-GB" sz="4000" b="1" dirty="0"/>
              <a:t>Bravery</a:t>
            </a:r>
          </a:p>
        </p:txBody>
      </p:sp>
      <p:sp>
        <p:nvSpPr>
          <p:cNvPr id="2" name="TextBox 1"/>
          <p:cNvSpPr txBox="1"/>
          <p:nvPr/>
        </p:nvSpPr>
        <p:spPr>
          <a:xfrm>
            <a:off x="222068" y="1084217"/>
            <a:ext cx="8647612" cy="5355312"/>
          </a:xfrm>
          <a:prstGeom prst="rect">
            <a:avLst/>
          </a:prstGeom>
          <a:solidFill>
            <a:schemeClr val="accent4">
              <a:lumMod val="20000"/>
              <a:lumOff val="80000"/>
            </a:schemeClr>
          </a:solidFill>
          <a:ln>
            <a:solidFill>
              <a:schemeClr val="tx1"/>
            </a:solidFill>
          </a:ln>
        </p:spPr>
        <p:txBody>
          <a:bodyPr wrap="square" rtlCol="0">
            <a:spAutoFit/>
          </a:bodyPr>
          <a:lstStyle/>
          <a:p>
            <a:r>
              <a:rPr lang="en-GB" dirty="0"/>
              <a:t>What characters? </a:t>
            </a:r>
          </a:p>
          <a:p>
            <a:endParaRPr lang="en-GB" dirty="0"/>
          </a:p>
          <a:p>
            <a:r>
              <a:rPr lang="en-GB" dirty="0"/>
              <a:t>What parts of the text? </a:t>
            </a:r>
          </a:p>
          <a:p>
            <a:endParaRPr lang="en-GB" dirty="0"/>
          </a:p>
          <a:p>
            <a:endParaRPr lang="en-GB" dirty="0"/>
          </a:p>
          <a:p>
            <a:endParaRPr lang="en-GB" dirty="0"/>
          </a:p>
          <a:p>
            <a:endParaRPr lang="en-GB" dirty="0"/>
          </a:p>
          <a:p>
            <a:endParaRPr lang="en-GB" dirty="0"/>
          </a:p>
          <a:p>
            <a:endParaRPr lang="en-GB" dirty="0"/>
          </a:p>
          <a:p>
            <a:r>
              <a:rPr lang="en-GB" dirty="0"/>
              <a:t>What about life in Shakespeare’s time? Can we add any links to Shakespeare’s society?</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424685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3507" y="977808"/>
            <a:ext cx="8582297" cy="2677656"/>
          </a:xfrm>
          <a:prstGeom prst="rect">
            <a:avLst/>
          </a:prstGeom>
          <a:solidFill>
            <a:schemeClr val="accent5">
              <a:lumMod val="20000"/>
              <a:lumOff val="80000"/>
            </a:schemeClr>
          </a:solidFill>
          <a:ln>
            <a:solidFill>
              <a:schemeClr val="tx1"/>
            </a:solidFill>
          </a:ln>
        </p:spPr>
        <p:txBody>
          <a:bodyPr wrap="square" rtlCol="0">
            <a:spAutoFit/>
          </a:bodyPr>
          <a:lstStyle/>
          <a:p>
            <a:r>
              <a:rPr lang="en-GB" sz="2800" dirty="0"/>
              <a:t>In the extract, Macduff calls Macbeth a ‘coward’, which shows he is a coward. This means he is scared of things.  Macbeth is also brave when he says ‘That palter with us in double sense; that keep the word of promise in our ear.’ </a:t>
            </a:r>
          </a:p>
          <a:p>
            <a:r>
              <a:rPr lang="en-GB" sz="2800" dirty="0"/>
              <a:t>Lady Macbeth is brave when she frames the guards. Macbeth is not brave. </a:t>
            </a:r>
          </a:p>
        </p:txBody>
      </p:sp>
      <p:sp>
        <p:nvSpPr>
          <p:cNvPr id="5" name="TextBox 4"/>
          <p:cNvSpPr txBox="1"/>
          <p:nvPr/>
        </p:nvSpPr>
        <p:spPr>
          <a:xfrm>
            <a:off x="313507" y="117566"/>
            <a:ext cx="8347166" cy="707886"/>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GB" sz="4000" dirty="0"/>
              <a:t>What is bad about this answer?</a:t>
            </a:r>
          </a:p>
        </p:txBody>
      </p:sp>
    </p:spTree>
    <p:extLst>
      <p:ext uri="{BB962C8B-B14F-4D97-AF65-F5344CB8AC3E}">
        <p14:creationId xmlns:p14="http://schemas.microsoft.com/office/powerpoint/2010/main" val="25855768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785</TotalTime>
  <Words>533</Words>
  <Application>Microsoft Office PowerPoint</Application>
  <PresentationFormat>On-screen Show (4:3)</PresentationFormat>
  <Paragraphs>75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Helvetica Neue</vt:lpstr>
      <vt:lpstr>Office Theme</vt:lpstr>
      <vt:lpstr>PowerPoint Presentation</vt:lpstr>
      <vt:lpstr>PowerPoint Presentation</vt:lpstr>
      <vt:lpstr>What does paper 2 look like?</vt:lpstr>
      <vt:lpstr>PowerPoint Presentation</vt:lpstr>
      <vt:lpstr>Example question. </vt:lpstr>
      <vt:lpstr>Read today’s practice question. </vt:lpstr>
      <vt:lpstr>How is bravery or cowardice presented in the extract? </vt:lpstr>
      <vt:lpstr>PowerPoint Presentation</vt:lpstr>
      <vt:lpstr>PowerPoint Presentation</vt:lpstr>
      <vt:lpstr>PowerPoint Presentation</vt:lpstr>
      <vt:lpstr>PowerPoint Presentation</vt:lpstr>
      <vt:lpstr>PowerPoint Presentation</vt:lpstr>
    </vt:vector>
  </TitlesOfParts>
  <Company>Kelvin Hall School - YHCLT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Monday 11th December</dc:title>
  <dc:creator>Miss H. Ashworth</dc:creator>
  <cp:lastModifiedBy>Emma Salt</cp:lastModifiedBy>
  <cp:revision>14</cp:revision>
  <dcterms:created xsi:type="dcterms:W3CDTF">2017-12-08T09:33:48Z</dcterms:created>
  <dcterms:modified xsi:type="dcterms:W3CDTF">2019-08-25T10:31:43Z</dcterms:modified>
</cp:coreProperties>
</file>