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0" r:id="rId3"/>
    <p:sldId id="259" r:id="rId4"/>
    <p:sldId id="256" r:id="rId5"/>
    <p:sldId id="261" r:id="rId6"/>
    <p:sldId id="267" r:id="rId7"/>
    <p:sldId id="268" r:id="rId8"/>
    <p:sldId id="262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B6B-B577-4974-8FE0-C1BF1DD7104D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5390-ECE0-4EAB-B739-6225C74A0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003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B6B-B577-4974-8FE0-C1BF1DD7104D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5390-ECE0-4EAB-B739-6225C74A0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9350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B6B-B577-4974-8FE0-C1BF1DD7104D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5390-ECE0-4EAB-B739-6225C74A0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560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B6B-B577-4974-8FE0-C1BF1DD7104D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5390-ECE0-4EAB-B739-6225C74A0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774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B6B-B577-4974-8FE0-C1BF1DD7104D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5390-ECE0-4EAB-B739-6225C74A0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47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B6B-B577-4974-8FE0-C1BF1DD7104D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5390-ECE0-4EAB-B739-6225C74A0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998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B6B-B577-4974-8FE0-C1BF1DD7104D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5390-ECE0-4EAB-B739-6225C74A0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961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B6B-B577-4974-8FE0-C1BF1DD7104D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5390-ECE0-4EAB-B739-6225C74A0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300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B6B-B577-4974-8FE0-C1BF1DD7104D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5390-ECE0-4EAB-B739-6225C74A0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880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B6B-B577-4974-8FE0-C1BF1DD7104D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5390-ECE0-4EAB-B739-6225C74A0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901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7AB6B-B577-4974-8FE0-C1BF1DD7104D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5390-ECE0-4EAB-B739-6225C74A0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7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7AB6B-B577-4974-8FE0-C1BF1DD7104D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05390-ECE0-4EAB-B739-6225C74A0D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28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br>
              <a:rPr lang="en-GB" u="sng" dirty="0"/>
            </a:br>
            <a:r>
              <a:rPr lang="en-GB" u="sng" dirty="0"/>
              <a:t>Macbeth</a:t>
            </a: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000" dirty="0"/>
              <a:t>What does the word resolution mean?</a:t>
            </a:r>
          </a:p>
          <a:p>
            <a:pPr marL="0" indent="0" algn="ctr">
              <a:buNone/>
            </a:pPr>
            <a:endParaRPr lang="en-GB" sz="4000" dirty="0"/>
          </a:p>
          <a:p>
            <a:pPr marL="0" indent="0" algn="ctr">
              <a:buNone/>
            </a:pPr>
            <a:r>
              <a:rPr lang="en-GB" sz="4000" dirty="0"/>
              <a:t>What makes a good resolution to a play, film or novel? </a:t>
            </a:r>
          </a:p>
        </p:txBody>
      </p:sp>
    </p:spTree>
    <p:extLst>
      <p:ext uri="{BB962C8B-B14F-4D97-AF65-F5344CB8AC3E}">
        <p14:creationId xmlns:p14="http://schemas.microsoft.com/office/powerpoint/2010/main" val="148377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Let’s read the end of the play.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2540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1741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Freytag’s Pyramid</a:t>
            </a:r>
          </a:p>
        </p:txBody>
      </p:sp>
      <p:pic>
        <p:nvPicPr>
          <p:cNvPr id="4" name="Picture 3" descr="Plot Inciting Incident in a Story | Parts of a Story â Prt. Two â Freytagâs Pyrami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52861"/>
            <a:ext cx="8229600" cy="47404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5155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The Resolution.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/>
              <a:t>The events are brought to a close and peace is resolved. </a:t>
            </a:r>
          </a:p>
          <a:p>
            <a:pPr marL="0" indent="0">
              <a:buNone/>
            </a:pPr>
            <a:r>
              <a:rPr lang="en-GB" dirty="0"/>
              <a:t>Generally, there is a sense that the characters ‘get what they deserve’. </a:t>
            </a:r>
          </a:p>
        </p:txBody>
      </p:sp>
    </p:spTree>
    <p:extLst>
      <p:ext uri="{BB962C8B-B14F-4D97-AF65-F5344CB8AC3E}">
        <p14:creationId xmlns:p14="http://schemas.microsoft.com/office/powerpoint/2010/main" val="185381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sz="4000" dirty="0"/>
              <a:t>So…how is the play resolved?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25400" indent="0">
              <a:buNone/>
            </a:pPr>
            <a:endParaRPr lang="en-GB" sz="2800" dirty="0"/>
          </a:p>
          <a:p>
            <a:pPr marL="25400" indent="0">
              <a:buNone/>
            </a:pPr>
            <a:endParaRPr lang="en-GB" dirty="0"/>
          </a:p>
          <a:p>
            <a:pPr marL="25400" indent="0">
              <a:buNone/>
            </a:pPr>
            <a:endParaRPr lang="en-GB" sz="2800" dirty="0"/>
          </a:p>
          <a:p>
            <a:pPr marL="25400" indent="0">
              <a:buNone/>
            </a:pPr>
            <a:endParaRPr lang="en-GB" dirty="0"/>
          </a:p>
          <a:p>
            <a:pPr marL="25400" indent="0">
              <a:buNone/>
            </a:pPr>
            <a:endParaRPr lang="en-GB" sz="2800" dirty="0"/>
          </a:p>
          <a:p>
            <a:pPr marL="2540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50095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sz="4000" dirty="0"/>
              <a:t>Why did Macbeth have to die?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25400" indent="0">
              <a:buNone/>
            </a:pPr>
            <a:r>
              <a:rPr lang="en-GB" dirty="0"/>
              <a:t>Think beyond the events of the play. </a:t>
            </a:r>
          </a:p>
          <a:p>
            <a:pPr marL="25400" indent="0">
              <a:buNone/>
            </a:pPr>
            <a:endParaRPr lang="en-GB" dirty="0"/>
          </a:p>
          <a:p>
            <a:pPr marL="25400" indent="0">
              <a:buNone/>
            </a:pPr>
            <a:r>
              <a:rPr lang="en-GB" dirty="0"/>
              <a:t>Who was on the throne? </a:t>
            </a:r>
          </a:p>
          <a:p>
            <a:pPr marL="25400" indent="0">
              <a:buNone/>
            </a:pPr>
            <a:endParaRPr lang="en-GB" dirty="0"/>
          </a:p>
          <a:p>
            <a:pPr marL="25400" indent="0">
              <a:buNone/>
            </a:pPr>
            <a:r>
              <a:rPr lang="en-GB" dirty="0"/>
              <a:t>How would they have reacted to a character in the play who killed the king and did not get punished for it? </a:t>
            </a:r>
          </a:p>
          <a:p>
            <a:pPr marL="25400" indent="0">
              <a:buNone/>
            </a:pPr>
            <a:endParaRPr lang="en-GB" sz="2800" dirty="0"/>
          </a:p>
          <a:p>
            <a:pPr marL="25400" indent="0">
              <a:buNone/>
            </a:pPr>
            <a:endParaRPr lang="en-GB" dirty="0"/>
          </a:p>
          <a:p>
            <a:pPr marL="25400" indent="0">
              <a:buNone/>
            </a:pPr>
            <a:endParaRPr lang="en-GB" sz="2800" dirty="0"/>
          </a:p>
          <a:p>
            <a:pPr marL="2540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2341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sz="4000" dirty="0"/>
              <a:t>A Morality Play. (very briefly!)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marL="25400" indent="0">
              <a:buNone/>
            </a:pPr>
            <a:r>
              <a:rPr lang="en-GB" dirty="0"/>
              <a:t>Morality plays were popular in 15th- and 16th-century Europe. </a:t>
            </a:r>
          </a:p>
          <a:p>
            <a:pPr marL="25400" indent="0">
              <a:buNone/>
            </a:pPr>
            <a:r>
              <a:rPr lang="en-GB" dirty="0"/>
              <a:t>They used </a:t>
            </a:r>
            <a:r>
              <a:rPr lang="en-GB" b="1" dirty="0"/>
              <a:t>allegorical</a:t>
            </a:r>
            <a:r>
              <a:rPr lang="en-GB" dirty="0"/>
              <a:t> stories to teach a moral message, underpinned by Christian teachings. </a:t>
            </a:r>
          </a:p>
          <a:p>
            <a:pPr marL="25400" indent="0">
              <a:buNone/>
            </a:pPr>
            <a:r>
              <a:rPr lang="en-GB" dirty="0"/>
              <a:t>The characters personified abstract qualities of goodness and evil, virtue and vice, which engaged in a battle to win the soul of the ‘mankind’ figure. </a:t>
            </a:r>
          </a:p>
          <a:p>
            <a:pPr marL="25400" indent="0">
              <a:buNone/>
            </a:pPr>
            <a:r>
              <a:rPr lang="en-GB" dirty="0"/>
              <a:t>After giving in to the temptation of worldly pleasures and sin, the representative human repented and was saved, just in time to go to Heaven.</a:t>
            </a:r>
          </a:p>
          <a:p>
            <a:pPr marL="25400" indent="0">
              <a:buNone/>
            </a:pPr>
            <a:r>
              <a:rPr lang="en-GB" dirty="0"/>
              <a:t>Did Macbeth ever save himself? </a:t>
            </a:r>
          </a:p>
          <a:p>
            <a:pPr marL="25400" indent="0">
              <a:buNone/>
            </a:pPr>
            <a:r>
              <a:rPr lang="en-GB" dirty="0"/>
              <a:t>Did he ever see realise his errors? </a:t>
            </a:r>
          </a:p>
          <a:p>
            <a:pPr marL="25400" indent="0">
              <a:buNone/>
            </a:pPr>
            <a:r>
              <a:rPr lang="en-GB" dirty="0"/>
              <a:t>Is he a true tragic hero?</a:t>
            </a:r>
          </a:p>
          <a:p>
            <a:pPr marL="25400" indent="0">
              <a:buNone/>
            </a:pPr>
            <a:endParaRPr lang="en-GB" sz="2800" dirty="0"/>
          </a:p>
          <a:p>
            <a:pPr marL="2540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818708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Complete the Resolution box.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25400" indent="0">
              <a:buNone/>
            </a:pP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2612675" y="2598092"/>
            <a:ext cx="5149516" cy="21817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Give the meaning of </a:t>
            </a:r>
            <a:r>
              <a:rPr lang="en-GB" sz="2400" u="sng" dirty="0"/>
              <a:t>resolution</a:t>
            </a:r>
            <a:r>
              <a:rPr lang="en-GB" sz="2400" dirty="0"/>
              <a:t>.</a:t>
            </a:r>
          </a:p>
          <a:p>
            <a:pPr algn="ctr"/>
            <a:r>
              <a:rPr lang="en-GB" sz="2400" dirty="0"/>
              <a:t>Act / Scene of resolution. </a:t>
            </a:r>
          </a:p>
          <a:p>
            <a:pPr algn="ctr"/>
            <a:r>
              <a:rPr lang="en-GB" sz="2400" dirty="0"/>
              <a:t>Add a quotation</a:t>
            </a:r>
          </a:p>
          <a:p>
            <a:pPr algn="ctr"/>
            <a:r>
              <a:rPr lang="en-GB" sz="2400" dirty="0"/>
              <a:t>Why do you think the play had to end in that way? </a:t>
            </a:r>
          </a:p>
        </p:txBody>
      </p:sp>
    </p:spTree>
    <p:extLst>
      <p:ext uri="{BB962C8B-B14F-4D97-AF65-F5344CB8AC3E}">
        <p14:creationId xmlns:p14="http://schemas.microsoft.com/office/powerpoint/2010/main" val="1486999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sz="4000" dirty="0"/>
              <a:t>What is a theme?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 marL="25400" indent="0">
              <a:buNone/>
            </a:pPr>
            <a:r>
              <a:rPr lang="en-GB" dirty="0"/>
              <a:t>Underlying image / message / idea of the play. </a:t>
            </a:r>
          </a:p>
          <a:p>
            <a:pPr marL="25400" indent="0">
              <a:buNone/>
            </a:pPr>
            <a:endParaRPr lang="en-GB" dirty="0"/>
          </a:p>
          <a:p>
            <a:pPr marL="25400" indent="0">
              <a:buNone/>
            </a:pPr>
            <a:r>
              <a:rPr lang="en-GB" dirty="0"/>
              <a:t>Supernatural</a:t>
            </a:r>
          </a:p>
          <a:p>
            <a:pPr marL="25400" indent="0">
              <a:buNone/>
            </a:pPr>
            <a:r>
              <a:rPr lang="en-GB" dirty="0"/>
              <a:t>Good / evil</a:t>
            </a:r>
          </a:p>
          <a:p>
            <a:pPr marL="25400" indent="0">
              <a:buNone/>
            </a:pPr>
            <a:r>
              <a:rPr lang="en-GB" dirty="0"/>
              <a:t>Appearance / reality</a:t>
            </a:r>
          </a:p>
          <a:p>
            <a:pPr marL="25400" indent="0">
              <a:buNone/>
            </a:pPr>
            <a:r>
              <a:rPr lang="en-GB" dirty="0"/>
              <a:t>Ambition </a:t>
            </a:r>
          </a:p>
          <a:p>
            <a:pPr marL="25400" indent="0">
              <a:buNone/>
            </a:pPr>
            <a:r>
              <a:rPr lang="en-GB" dirty="0"/>
              <a:t>Power</a:t>
            </a:r>
          </a:p>
          <a:p>
            <a:pPr marL="25400" indent="0">
              <a:buNone/>
            </a:pPr>
            <a:r>
              <a:rPr lang="en-GB" dirty="0"/>
              <a:t>Kingship / royalty</a:t>
            </a:r>
          </a:p>
          <a:p>
            <a:pPr marL="25400" indent="0">
              <a:buNone/>
            </a:pPr>
            <a:r>
              <a:rPr lang="en-GB" dirty="0"/>
              <a:t>Gender </a:t>
            </a:r>
          </a:p>
          <a:p>
            <a:pPr marL="25400" indent="0">
              <a:buNone/>
            </a:pPr>
            <a:r>
              <a:rPr lang="en-GB" dirty="0"/>
              <a:t>Violence</a:t>
            </a:r>
          </a:p>
          <a:p>
            <a:pPr marL="25400" indent="0">
              <a:buNone/>
            </a:pPr>
            <a:r>
              <a:rPr lang="en-GB" dirty="0"/>
              <a:t>Anything else? </a:t>
            </a:r>
          </a:p>
          <a:p>
            <a:pPr marL="25400" indent="0">
              <a:buNone/>
            </a:pPr>
            <a:endParaRPr lang="en-GB" sz="2800" dirty="0"/>
          </a:p>
          <a:p>
            <a:pPr marL="25400" indent="0">
              <a:buNone/>
            </a:pP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872446" y="2743200"/>
            <a:ext cx="4101737" cy="156966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Add the themes to the relevant parts of your pyramid. </a:t>
            </a:r>
          </a:p>
        </p:txBody>
      </p:sp>
    </p:spTree>
    <p:extLst>
      <p:ext uri="{BB962C8B-B14F-4D97-AF65-F5344CB8AC3E}">
        <p14:creationId xmlns:p14="http://schemas.microsoft.com/office/powerpoint/2010/main" val="3065590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533</TotalTime>
  <Words>300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 Macbeth</vt:lpstr>
      <vt:lpstr>Let’s read the end of the play.</vt:lpstr>
      <vt:lpstr>Freytag’s Pyramid</vt:lpstr>
      <vt:lpstr>The Resolution. </vt:lpstr>
      <vt:lpstr>So…how is the play resolved? </vt:lpstr>
      <vt:lpstr>Why did Macbeth have to die? </vt:lpstr>
      <vt:lpstr>A Morality Play. (very briefly!)</vt:lpstr>
      <vt:lpstr>Complete the Resolution box. </vt:lpstr>
      <vt:lpstr>What is a theme? </vt:lpstr>
    </vt:vector>
  </TitlesOfParts>
  <Company>Kelvin Hall School - YHCLT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Tuesday 24th April Macbeth</dc:title>
  <dc:creator>Ms E. Salt</dc:creator>
  <cp:lastModifiedBy>Emma Salt</cp:lastModifiedBy>
  <cp:revision>14</cp:revision>
  <dcterms:created xsi:type="dcterms:W3CDTF">2018-04-23T16:06:33Z</dcterms:created>
  <dcterms:modified xsi:type="dcterms:W3CDTF">2019-08-25T10:35:48Z</dcterms:modified>
</cp:coreProperties>
</file>