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58" r:id="rId3"/>
    <p:sldId id="259" r:id="rId4"/>
    <p:sldId id="265" r:id="rId5"/>
    <p:sldId id="266" r:id="rId6"/>
    <p:sldId id="260" r:id="rId7"/>
    <p:sldId id="262" r:id="rId8"/>
    <p:sldId id="261" r:id="rId9"/>
    <p:sldId id="263" r:id="rId10"/>
    <p:sldId id="264" r:id="rId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7818" autoAdjust="0"/>
  </p:normalViewPr>
  <p:slideViewPr>
    <p:cSldViewPr snapToGrid="0">
      <p:cViewPr varScale="1">
        <p:scale>
          <a:sx n="63" d="100"/>
          <a:sy n="63" d="100"/>
        </p:scale>
        <p:origin x="162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5D87B3D-B72B-41FB-B13E-88ED852047F8}" type="datetimeFigureOut">
              <a:rPr lang="en-GB" smtClean="0"/>
              <a:t>25/08/2019</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C52C9E0A-0084-4546-85B9-C467B2C098F4}" type="slidenum">
              <a:rPr lang="en-GB" smtClean="0"/>
              <a:t>‹#›</a:t>
            </a:fld>
            <a:endParaRPr lang="en-GB"/>
          </a:p>
        </p:txBody>
      </p:sp>
    </p:spTree>
    <p:extLst>
      <p:ext uri="{BB962C8B-B14F-4D97-AF65-F5344CB8AC3E}">
        <p14:creationId xmlns:p14="http://schemas.microsoft.com/office/powerpoint/2010/main" val="1717611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52C9E0A-0084-4546-85B9-C467B2C098F4}" type="slidenum">
              <a:rPr lang="en-GB" smtClean="0"/>
              <a:t>9</a:t>
            </a:fld>
            <a:endParaRPr lang="en-GB"/>
          </a:p>
        </p:txBody>
      </p:sp>
    </p:spTree>
    <p:extLst>
      <p:ext uri="{BB962C8B-B14F-4D97-AF65-F5344CB8AC3E}">
        <p14:creationId xmlns:p14="http://schemas.microsoft.com/office/powerpoint/2010/main" val="2309883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529CF1D-16A2-4399-80E9-0922DE92F690}"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1575368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29CF1D-16A2-4399-80E9-0922DE92F690}"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40499472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29CF1D-16A2-4399-80E9-0922DE92F690}"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628475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29CF1D-16A2-4399-80E9-0922DE92F690}"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72027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529CF1D-16A2-4399-80E9-0922DE92F690}"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942245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529CF1D-16A2-4399-80E9-0922DE92F690}"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3065426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529CF1D-16A2-4399-80E9-0922DE92F690}" type="datetimeFigureOut">
              <a:rPr lang="en-GB" smtClean="0"/>
              <a:t>25/08/2019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4046660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529CF1D-16A2-4399-80E9-0922DE92F690}" type="datetimeFigureOut">
              <a:rPr lang="en-GB" smtClean="0"/>
              <a:t>25/08/2019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2038081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29CF1D-16A2-4399-80E9-0922DE92F690}" type="datetimeFigureOut">
              <a:rPr lang="en-GB" smtClean="0"/>
              <a:t>25/08/2019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4120037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529CF1D-16A2-4399-80E9-0922DE92F690}"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865980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529CF1D-16A2-4399-80E9-0922DE92F690}"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2489CFB-341D-4860-8695-BEC0F2A3EF30}" type="slidenum">
              <a:rPr lang="en-GB" smtClean="0"/>
              <a:t>‹#›</a:t>
            </a:fld>
            <a:endParaRPr lang="en-GB"/>
          </a:p>
        </p:txBody>
      </p:sp>
    </p:spTree>
    <p:extLst>
      <p:ext uri="{BB962C8B-B14F-4D97-AF65-F5344CB8AC3E}">
        <p14:creationId xmlns:p14="http://schemas.microsoft.com/office/powerpoint/2010/main" val="893535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29CF1D-16A2-4399-80E9-0922DE92F690}" type="datetimeFigureOut">
              <a:rPr lang="en-GB" smtClean="0"/>
              <a:t>25/08/2019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489CFB-341D-4860-8695-BEC0F2A3EF30}" type="slidenum">
              <a:rPr lang="en-GB" smtClean="0"/>
              <a:t>‹#›</a:t>
            </a:fld>
            <a:endParaRPr lang="en-GB"/>
          </a:p>
        </p:txBody>
      </p:sp>
    </p:spTree>
    <p:extLst>
      <p:ext uri="{BB962C8B-B14F-4D97-AF65-F5344CB8AC3E}">
        <p14:creationId xmlns:p14="http://schemas.microsoft.com/office/powerpoint/2010/main" val="29832160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120"/>
            <a:ext cx="7886700" cy="1325563"/>
          </a:xfrm>
          <a:ln>
            <a:solidFill>
              <a:schemeClr val="tx2"/>
            </a:solidFill>
          </a:ln>
        </p:spPr>
        <p:txBody>
          <a:bodyPr rtlCol="0">
            <a:normAutofit/>
          </a:bodyPr>
          <a:lstStyle/>
          <a:p>
            <a:pPr algn="ctr" eaLnBrk="1" fontAlgn="auto" hangingPunct="1">
              <a:spcAft>
                <a:spcPts val="0"/>
              </a:spcAft>
              <a:defRPr/>
            </a:pPr>
            <a:br>
              <a:rPr lang="en-GB" u="sng" dirty="0"/>
            </a:br>
            <a:r>
              <a:rPr lang="en-GB" u="sng" dirty="0"/>
              <a:t>Lady Macbeth’s Power. </a:t>
            </a:r>
          </a:p>
        </p:txBody>
      </p:sp>
      <p:sp>
        <p:nvSpPr>
          <p:cNvPr id="3" name="Content Placeholder 2"/>
          <p:cNvSpPr>
            <a:spLocks noGrp="1"/>
          </p:cNvSpPr>
          <p:nvPr>
            <p:ph idx="1"/>
          </p:nvPr>
        </p:nvSpPr>
        <p:spPr>
          <a:xfrm>
            <a:off x="457200" y="1600200"/>
            <a:ext cx="5051425" cy="4525963"/>
          </a:xfrm>
          <a:ln>
            <a:solidFill>
              <a:schemeClr val="tx2"/>
            </a:solidFill>
          </a:ln>
        </p:spPr>
        <p:txBody>
          <a:bodyPr rtlCol="0">
            <a:normAutofit/>
          </a:bodyPr>
          <a:lstStyle/>
          <a:p>
            <a:pPr eaLnBrk="1" fontAlgn="auto" hangingPunct="1">
              <a:spcAft>
                <a:spcPts val="0"/>
              </a:spcAft>
              <a:defRPr/>
            </a:pPr>
            <a:r>
              <a:rPr lang="en-GB" dirty="0"/>
              <a:t>Who has </a:t>
            </a:r>
            <a:r>
              <a:rPr lang="en-GB" b="1" dirty="0"/>
              <a:t>power</a:t>
            </a:r>
            <a:r>
              <a:rPr lang="en-GB" dirty="0"/>
              <a:t> in your life?</a:t>
            </a:r>
          </a:p>
          <a:p>
            <a:pPr eaLnBrk="1" fontAlgn="auto" hangingPunct="1">
              <a:spcAft>
                <a:spcPts val="0"/>
              </a:spcAft>
              <a:defRPr/>
            </a:pPr>
            <a:endParaRPr lang="en-GB" dirty="0"/>
          </a:p>
          <a:p>
            <a:pPr eaLnBrk="1" fontAlgn="auto" hangingPunct="1">
              <a:spcAft>
                <a:spcPts val="0"/>
              </a:spcAft>
              <a:defRPr/>
            </a:pPr>
            <a:r>
              <a:rPr lang="en-GB" dirty="0"/>
              <a:t>Why?</a:t>
            </a:r>
          </a:p>
          <a:p>
            <a:pPr eaLnBrk="1" fontAlgn="auto" hangingPunct="1">
              <a:spcAft>
                <a:spcPts val="0"/>
              </a:spcAft>
              <a:defRPr/>
            </a:pPr>
            <a:endParaRPr lang="en-GB" dirty="0"/>
          </a:p>
          <a:p>
            <a:pPr eaLnBrk="1" fontAlgn="auto" hangingPunct="1">
              <a:spcAft>
                <a:spcPts val="0"/>
              </a:spcAft>
              <a:defRPr/>
            </a:pPr>
            <a:r>
              <a:rPr lang="en-GB" dirty="0"/>
              <a:t>What gives someone power over someone else? </a:t>
            </a:r>
          </a:p>
          <a:p>
            <a:pPr eaLnBrk="1" fontAlgn="auto" hangingPunct="1">
              <a:spcAft>
                <a:spcPts val="0"/>
              </a:spcAft>
              <a:defRPr/>
            </a:pPr>
            <a:r>
              <a:rPr lang="en-GB" dirty="0"/>
              <a:t>Gender? Age? What else? Why? </a:t>
            </a:r>
          </a:p>
        </p:txBody>
      </p:sp>
      <p:pic>
        <p:nvPicPr>
          <p:cNvPr id="6" name="Picture 5"/>
          <p:cNvPicPr>
            <a:picLocks noChangeAspect="1"/>
          </p:cNvPicPr>
          <p:nvPr/>
        </p:nvPicPr>
        <p:blipFill rotWithShape="1">
          <a:blip r:embed="rId2"/>
          <a:srcRect l="9387" r="8702"/>
          <a:stretch/>
        </p:blipFill>
        <p:spPr>
          <a:xfrm rot="1083508">
            <a:off x="6013460" y="1674830"/>
            <a:ext cx="2397974" cy="2027953"/>
          </a:xfrm>
          <a:prstGeom prst="rect">
            <a:avLst/>
          </a:prstGeom>
          <a:ln w="38100">
            <a:solidFill>
              <a:schemeClr val="tx1"/>
            </a:solidFill>
          </a:ln>
        </p:spPr>
      </p:pic>
      <p:pic>
        <p:nvPicPr>
          <p:cNvPr id="4" name="Picture 3">
            <a:extLst>
              <a:ext uri="{FF2B5EF4-FFF2-40B4-BE49-F238E27FC236}">
                <a16:creationId xmlns:a16="http://schemas.microsoft.com/office/drawing/2014/main" id="{8CD31AFA-FA1F-48EE-A20E-3B8B77C227FC}"/>
              </a:ext>
            </a:extLst>
          </p:cNvPr>
          <p:cNvPicPr>
            <a:picLocks noChangeAspect="1"/>
          </p:cNvPicPr>
          <p:nvPr/>
        </p:nvPicPr>
        <p:blipFill rotWithShape="1">
          <a:blip r:embed="rId3"/>
          <a:srcRect l="8709" r="16451"/>
          <a:stretch/>
        </p:blipFill>
        <p:spPr>
          <a:xfrm rot="20682593">
            <a:off x="5472668" y="4077728"/>
            <a:ext cx="3161488" cy="1975930"/>
          </a:xfrm>
          <a:prstGeom prst="rect">
            <a:avLst/>
          </a:prstGeom>
          <a:ln w="31750">
            <a:solidFill>
              <a:schemeClr val="accent1"/>
            </a:solidFill>
          </a:ln>
        </p:spPr>
      </p:pic>
    </p:spTree>
    <p:extLst>
      <p:ext uri="{BB962C8B-B14F-4D97-AF65-F5344CB8AC3E}">
        <p14:creationId xmlns:p14="http://schemas.microsoft.com/office/powerpoint/2010/main" val="2773258632"/>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4504"/>
            <a:ext cx="5641521" cy="1586186"/>
          </a:xfrm>
          <a:ln>
            <a:solidFill>
              <a:schemeClr val="tx1"/>
            </a:solidFill>
          </a:ln>
        </p:spPr>
        <p:txBody>
          <a:bodyPr>
            <a:normAutofit fontScale="90000"/>
          </a:bodyPr>
          <a:lstStyle/>
          <a:p>
            <a:r>
              <a:rPr lang="en-GB" dirty="0"/>
              <a:t>Highlight your response based on the assessment objectives. </a:t>
            </a:r>
          </a:p>
        </p:txBody>
      </p:sp>
      <p:sp>
        <p:nvSpPr>
          <p:cNvPr id="3" name="Content Placeholder 2"/>
          <p:cNvSpPr>
            <a:spLocks noGrp="1"/>
          </p:cNvSpPr>
          <p:nvPr>
            <p:ph idx="1"/>
          </p:nvPr>
        </p:nvSpPr>
        <p:spPr>
          <a:xfrm>
            <a:off x="628650" y="1825625"/>
            <a:ext cx="5641521" cy="4351338"/>
          </a:xfrm>
          <a:ln>
            <a:solidFill>
              <a:schemeClr val="tx1"/>
            </a:solidFill>
          </a:ln>
        </p:spPr>
        <p:txBody>
          <a:bodyPr/>
          <a:lstStyle/>
          <a:p>
            <a:pPr marL="0" indent="0">
              <a:buNone/>
            </a:pPr>
            <a:r>
              <a:rPr lang="en-GB" dirty="0"/>
              <a:t>Make a key neatly underneath. </a:t>
            </a:r>
          </a:p>
        </p:txBody>
      </p:sp>
      <p:sp>
        <p:nvSpPr>
          <p:cNvPr id="4" name="Rectangle 3"/>
          <p:cNvSpPr/>
          <p:nvPr/>
        </p:nvSpPr>
        <p:spPr>
          <a:xfrm>
            <a:off x="6761213" y="0"/>
            <a:ext cx="2382787" cy="6740307"/>
          </a:xfrm>
          <a:prstGeom prst="rect">
            <a:avLst/>
          </a:prstGeom>
          <a:solidFill>
            <a:schemeClr val="accent4">
              <a:lumMod val="20000"/>
              <a:lumOff val="80000"/>
            </a:schemeClr>
          </a:solidFill>
          <a:ln>
            <a:solidFill>
              <a:schemeClr val="tx1"/>
            </a:solidFill>
          </a:ln>
        </p:spPr>
        <p:txBody>
          <a:bodyPr wrap="square">
            <a:spAutoFit/>
          </a:bodyPr>
          <a:lstStyle/>
          <a:p>
            <a:r>
              <a:rPr lang="en-GB" dirty="0">
                <a:solidFill>
                  <a:srgbClr val="FF0000"/>
                </a:solidFill>
                <a:latin typeface="Arial" panose="020B0604020202020204" pitchFamily="34" charset="0"/>
              </a:rPr>
              <a:t>AO1: Read, understand and respond to texts. Develop an informed personal response and use quotations. </a:t>
            </a:r>
          </a:p>
          <a:p>
            <a:endParaRPr lang="en-GB" dirty="0">
              <a:solidFill>
                <a:srgbClr val="000000"/>
              </a:solidFill>
              <a:latin typeface="Arial" panose="020B0604020202020204" pitchFamily="34" charset="0"/>
            </a:endParaRPr>
          </a:p>
          <a:p>
            <a:r>
              <a:rPr lang="en-GB" dirty="0">
                <a:solidFill>
                  <a:schemeClr val="accent6">
                    <a:lumMod val="75000"/>
                  </a:schemeClr>
                </a:solidFill>
                <a:latin typeface="Arial" panose="020B0604020202020204" pitchFamily="34" charset="0"/>
              </a:rPr>
              <a:t>AO2: Analyse the language, form and structure using subject terminology. </a:t>
            </a:r>
          </a:p>
          <a:p>
            <a:endParaRPr lang="en-GB" dirty="0">
              <a:solidFill>
                <a:srgbClr val="000000"/>
              </a:solidFill>
              <a:latin typeface="Arial" panose="020B0604020202020204" pitchFamily="34" charset="0"/>
            </a:endParaRPr>
          </a:p>
          <a:p>
            <a:r>
              <a:rPr lang="en-GB" dirty="0">
                <a:solidFill>
                  <a:srgbClr val="0070C0"/>
                </a:solidFill>
                <a:latin typeface="Arial" panose="020B0604020202020204" pitchFamily="34" charset="0"/>
              </a:rPr>
              <a:t>AO3: Show understanding of Shakespeare’s reasons and audience understanding. Link to context. </a:t>
            </a:r>
          </a:p>
          <a:p>
            <a:endParaRPr lang="en-GB" dirty="0">
              <a:solidFill>
                <a:srgbClr val="000000"/>
              </a:solidFill>
              <a:latin typeface="Arial" panose="020B0604020202020204" pitchFamily="34" charset="0"/>
            </a:endParaRPr>
          </a:p>
          <a:p>
            <a:r>
              <a:rPr lang="en-GB" dirty="0">
                <a:solidFill>
                  <a:schemeClr val="accent2">
                    <a:lumMod val="75000"/>
                  </a:schemeClr>
                </a:solidFill>
                <a:latin typeface="Arial" panose="020B0604020202020204" pitchFamily="34" charset="0"/>
              </a:rPr>
              <a:t>AO4: Range of vocabulary and sentence structure. Accurate SPAG. 	</a:t>
            </a:r>
          </a:p>
        </p:txBody>
      </p:sp>
    </p:spTree>
    <p:extLst>
      <p:ext uri="{BB962C8B-B14F-4D97-AF65-F5344CB8AC3E}">
        <p14:creationId xmlns:p14="http://schemas.microsoft.com/office/powerpoint/2010/main" val="1486440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16429" y="898025"/>
            <a:ext cx="7400108" cy="4980261"/>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en-GB" sz="2800" b="1" dirty="0"/>
              <a:t>What are we learning today?</a:t>
            </a:r>
          </a:p>
          <a:p>
            <a:r>
              <a:rPr lang="en-GB" sz="2800" dirty="0"/>
              <a:t>Analysing how Shakespeare presents Lady Macbeth’s power throughout the play. </a:t>
            </a:r>
          </a:p>
          <a:p>
            <a:endParaRPr lang="en-GB" sz="2800" b="1" dirty="0"/>
          </a:p>
          <a:p>
            <a:r>
              <a:rPr lang="en-GB" sz="2800" b="1" dirty="0"/>
              <a:t>Why are we learning it?</a:t>
            </a:r>
          </a:p>
          <a:p>
            <a:r>
              <a:rPr lang="en-GB" sz="2800" dirty="0"/>
              <a:t>To deepen your understanding of characters and themes throughout the play. </a:t>
            </a:r>
          </a:p>
          <a:p>
            <a:endParaRPr lang="en-GB" sz="2800" b="1" dirty="0"/>
          </a:p>
          <a:p>
            <a:r>
              <a:rPr lang="en-GB" sz="2800" b="1" dirty="0"/>
              <a:t>How will I know if you’ve learnt it?</a:t>
            </a:r>
          </a:p>
          <a:p>
            <a:r>
              <a:rPr lang="en-GB" sz="2800" dirty="0"/>
              <a:t>You will have written a developed response on how much power Lady Macbeth has at relevant points in the play. </a:t>
            </a:r>
          </a:p>
        </p:txBody>
      </p:sp>
    </p:spTree>
    <p:extLst>
      <p:ext uri="{BB962C8B-B14F-4D97-AF65-F5344CB8AC3E}">
        <p14:creationId xmlns:p14="http://schemas.microsoft.com/office/powerpoint/2010/main" val="4273239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rmAutofit fontScale="90000"/>
          </a:bodyPr>
          <a:lstStyle/>
          <a:p>
            <a:pPr algn="ctr"/>
            <a:r>
              <a:rPr lang="en-GB" dirty="0"/>
              <a:t>At what points in the play does Lady Macbeth show </a:t>
            </a:r>
            <a:r>
              <a:rPr lang="en-GB" u="sng" dirty="0"/>
              <a:t>power or weakness</a:t>
            </a:r>
            <a:r>
              <a:rPr lang="en-GB" dirty="0"/>
              <a:t>? </a:t>
            </a:r>
          </a:p>
        </p:txBody>
      </p:sp>
      <p:sp>
        <p:nvSpPr>
          <p:cNvPr id="3" name="Content Placeholder 2"/>
          <p:cNvSpPr>
            <a:spLocks noGrp="1"/>
          </p:cNvSpPr>
          <p:nvPr>
            <p:ph idx="1"/>
          </p:nvPr>
        </p:nvSpPr>
        <p:spPr>
          <a:ln>
            <a:solidFill>
              <a:schemeClr val="tx1"/>
            </a:solidFill>
          </a:ln>
        </p:spPr>
        <p:txBody>
          <a:bodyPr>
            <a:normAutofit/>
          </a:bodyPr>
          <a:lstStyle/>
          <a:p>
            <a:pPr marL="0" indent="0">
              <a:buNone/>
            </a:pPr>
            <a:endParaRPr lang="en-GB" dirty="0"/>
          </a:p>
        </p:txBody>
      </p:sp>
    </p:spTree>
    <p:extLst>
      <p:ext uri="{BB962C8B-B14F-4D97-AF65-F5344CB8AC3E}">
        <p14:creationId xmlns:p14="http://schemas.microsoft.com/office/powerpoint/2010/main" val="819489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nodePh="1">
                                  <p:stCondLst>
                                    <p:cond delay="0"/>
                                  </p:stCondLst>
                                  <p:endCondLst>
                                    <p:cond evt="begin" delay="0">
                                      <p:tn val="12"/>
                                    </p:cond>
                                  </p:end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774126"/>
          </a:xfrm>
          <a:ln>
            <a:solidFill>
              <a:schemeClr val="tx1"/>
            </a:solidFill>
          </a:ln>
        </p:spPr>
        <p:txBody>
          <a:bodyPr/>
          <a:lstStyle/>
          <a:p>
            <a:r>
              <a:rPr lang="en-GB" dirty="0"/>
              <a:t>Act 1 Scene 5. </a:t>
            </a:r>
          </a:p>
        </p:txBody>
      </p:sp>
      <p:sp>
        <p:nvSpPr>
          <p:cNvPr id="3" name="Content Placeholder 2"/>
          <p:cNvSpPr>
            <a:spLocks noGrp="1"/>
          </p:cNvSpPr>
          <p:nvPr>
            <p:ph idx="1"/>
          </p:nvPr>
        </p:nvSpPr>
        <p:spPr>
          <a:xfrm>
            <a:off x="628650" y="1304144"/>
            <a:ext cx="7886700" cy="4872819"/>
          </a:xfrm>
          <a:ln>
            <a:solidFill>
              <a:schemeClr val="tx1"/>
            </a:solidFill>
          </a:ln>
        </p:spPr>
        <p:txBody>
          <a:bodyPr>
            <a:normAutofit fontScale="85000" lnSpcReduction="20000"/>
          </a:bodyPr>
          <a:lstStyle/>
          <a:p>
            <a:pPr marL="0" indent="0">
              <a:buNone/>
            </a:pPr>
            <a:r>
              <a:rPr lang="en-GB" dirty="0"/>
              <a:t>The raven himself is hoarse</a:t>
            </a:r>
          </a:p>
          <a:p>
            <a:pPr marL="0" indent="0">
              <a:buNone/>
            </a:pPr>
            <a:r>
              <a:rPr lang="en-GB" dirty="0"/>
              <a:t>That croaks the fatal entrance of Duncan</a:t>
            </a:r>
          </a:p>
          <a:p>
            <a:pPr marL="0" indent="0">
              <a:buNone/>
            </a:pPr>
            <a:r>
              <a:rPr lang="en-GB" dirty="0"/>
              <a:t>Under my battlements. Come, you spirits</a:t>
            </a:r>
          </a:p>
          <a:p>
            <a:pPr marL="0" indent="0">
              <a:buNone/>
            </a:pPr>
            <a:r>
              <a:rPr lang="en-GB" dirty="0"/>
              <a:t>That tend on mortal thoughts, unsex me here</a:t>
            </a:r>
          </a:p>
          <a:p>
            <a:pPr marL="0" indent="0">
              <a:buNone/>
            </a:pPr>
            <a:r>
              <a:rPr lang="en-GB" dirty="0"/>
              <a:t>And fill me from the crown to the toe </a:t>
            </a:r>
            <a:r>
              <a:rPr lang="en-GB" dirty="0" err="1"/>
              <a:t>topfull</a:t>
            </a:r>
            <a:r>
              <a:rPr lang="en-GB" dirty="0"/>
              <a:t> </a:t>
            </a:r>
          </a:p>
          <a:p>
            <a:pPr marL="0" indent="0">
              <a:buNone/>
            </a:pPr>
            <a:r>
              <a:rPr lang="en-GB" dirty="0"/>
              <a:t>Of direst </a:t>
            </a:r>
            <a:r>
              <a:rPr lang="en-GB" dirty="0" err="1"/>
              <a:t>cruetly</a:t>
            </a:r>
            <a:r>
              <a:rPr lang="en-GB" dirty="0"/>
              <a:t>; make thick my blood,</a:t>
            </a:r>
          </a:p>
          <a:p>
            <a:pPr marL="0" indent="0">
              <a:buNone/>
            </a:pPr>
            <a:r>
              <a:rPr lang="en-GB" dirty="0"/>
              <a:t>Stop up </a:t>
            </a:r>
            <a:r>
              <a:rPr lang="en-GB" dirty="0" err="1"/>
              <a:t>th’access</a:t>
            </a:r>
            <a:r>
              <a:rPr lang="en-GB" dirty="0"/>
              <a:t> and passage to remorse</a:t>
            </a:r>
          </a:p>
          <a:p>
            <a:pPr marL="0" indent="0">
              <a:buNone/>
            </a:pPr>
            <a:r>
              <a:rPr lang="en-GB" dirty="0"/>
              <a:t>Shake my fell purpose nor keep peace between</a:t>
            </a:r>
          </a:p>
          <a:p>
            <a:pPr marL="0" indent="0">
              <a:buNone/>
            </a:pPr>
            <a:r>
              <a:rPr lang="en-GB" dirty="0" err="1"/>
              <a:t>Th’effect</a:t>
            </a:r>
            <a:r>
              <a:rPr lang="en-GB" dirty="0"/>
              <a:t> and it. Come to my woman’s breasts</a:t>
            </a:r>
          </a:p>
          <a:p>
            <a:pPr marL="0" indent="0">
              <a:buNone/>
            </a:pPr>
            <a:r>
              <a:rPr lang="en-GB" dirty="0"/>
              <a:t>And take my milk for gall, you </a:t>
            </a:r>
            <a:r>
              <a:rPr lang="en-GB" dirty="0" err="1"/>
              <a:t>murd’ring</a:t>
            </a:r>
            <a:r>
              <a:rPr lang="en-GB" dirty="0"/>
              <a:t> ministers,</a:t>
            </a:r>
          </a:p>
          <a:p>
            <a:pPr marL="0" indent="0">
              <a:buNone/>
            </a:pPr>
            <a:r>
              <a:rPr lang="en-GB" dirty="0"/>
              <a:t>Wherever in your sightless substances</a:t>
            </a:r>
          </a:p>
          <a:p>
            <a:pPr marL="0" indent="0">
              <a:buNone/>
            </a:pPr>
            <a:r>
              <a:rPr lang="en-GB" dirty="0"/>
              <a:t>You wait on nature’s mischief. </a:t>
            </a:r>
          </a:p>
        </p:txBody>
      </p:sp>
      <p:sp>
        <p:nvSpPr>
          <p:cNvPr id="4" name="TextBox 3"/>
          <p:cNvSpPr txBox="1"/>
          <p:nvPr/>
        </p:nvSpPr>
        <p:spPr>
          <a:xfrm>
            <a:off x="6670622" y="2106625"/>
            <a:ext cx="2368446" cy="1754326"/>
          </a:xfrm>
          <a:prstGeom prst="rect">
            <a:avLst/>
          </a:prstGeom>
          <a:solidFill>
            <a:schemeClr val="accent4">
              <a:lumMod val="20000"/>
              <a:lumOff val="80000"/>
            </a:schemeClr>
          </a:solidFill>
          <a:ln>
            <a:solidFill>
              <a:schemeClr val="accent4">
                <a:lumMod val="75000"/>
              </a:schemeClr>
            </a:solidFill>
          </a:ln>
        </p:spPr>
        <p:txBody>
          <a:bodyPr wrap="square" rtlCol="0">
            <a:spAutoFit/>
          </a:bodyPr>
          <a:lstStyle/>
          <a:p>
            <a:r>
              <a:rPr lang="en-GB" dirty="0"/>
              <a:t>How does Shakespeare show Lady Macbeth’s power here? </a:t>
            </a:r>
          </a:p>
          <a:p>
            <a:endParaRPr lang="en-GB" dirty="0"/>
          </a:p>
          <a:p>
            <a:r>
              <a:rPr lang="en-GB" dirty="0"/>
              <a:t>How much power does she have? </a:t>
            </a:r>
          </a:p>
        </p:txBody>
      </p:sp>
    </p:spTree>
    <p:extLst>
      <p:ext uri="{BB962C8B-B14F-4D97-AF65-F5344CB8AC3E}">
        <p14:creationId xmlns:p14="http://schemas.microsoft.com/office/powerpoint/2010/main" val="1339275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245024"/>
              </p:ext>
            </p:extLst>
          </p:nvPr>
        </p:nvGraphicFramePr>
        <p:xfrm>
          <a:off x="0" y="0"/>
          <a:ext cx="9144000" cy="576072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275531175"/>
                    </a:ext>
                  </a:extLst>
                </a:gridCol>
                <a:gridCol w="2286000">
                  <a:extLst>
                    <a:ext uri="{9D8B030D-6E8A-4147-A177-3AD203B41FA5}">
                      <a16:colId xmlns:a16="http://schemas.microsoft.com/office/drawing/2014/main" val="1431366101"/>
                    </a:ext>
                  </a:extLst>
                </a:gridCol>
                <a:gridCol w="2286000">
                  <a:extLst>
                    <a:ext uri="{9D8B030D-6E8A-4147-A177-3AD203B41FA5}">
                      <a16:colId xmlns:a16="http://schemas.microsoft.com/office/drawing/2014/main" val="3607958341"/>
                    </a:ext>
                  </a:extLst>
                </a:gridCol>
                <a:gridCol w="2286000">
                  <a:extLst>
                    <a:ext uri="{9D8B030D-6E8A-4147-A177-3AD203B41FA5}">
                      <a16:colId xmlns:a16="http://schemas.microsoft.com/office/drawing/2014/main" val="4222072214"/>
                    </a:ext>
                  </a:extLst>
                </a:gridCol>
              </a:tblGrid>
              <a:tr h="370840">
                <a:tc>
                  <a:txBody>
                    <a:bodyPr/>
                    <a:lstStyle/>
                    <a:p>
                      <a:r>
                        <a:rPr lang="en-GB" sz="2800" dirty="0"/>
                        <a:t>Act / Scene</a:t>
                      </a:r>
                    </a:p>
                  </a:txBody>
                  <a:tcPr/>
                </a:tc>
                <a:tc>
                  <a:txBody>
                    <a:bodyPr/>
                    <a:lstStyle/>
                    <a:p>
                      <a:r>
                        <a:rPr lang="en-GB" sz="2800" dirty="0"/>
                        <a:t>Quotation to show</a:t>
                      </a:r>
                      <a:r>
                        <a:rPr lang="en-GB" sz="2800" baseline="0" dirty="0"/>
                        <a:t> power</a:t>
                      </a:r>
                      <a:endParaRPr lang="en-GB" sz="2800" dirty="0"/>
                    </a:p>
                  </a:txBody>
                  <a:tcPr/>
                </a:tc>
                <a:tc>
                  <a:txBody>
                    <a:bodyPr/>
                    <a:lstStyle/>
                    <a:p>
                      <a:r>
                        <a:rPr lang="en-GB" sz="2800" b="1" u="sng" dirty="0">
                          <a:solidFill>
                            <a:srgbClr val="FFFF00"/>
                          </a:solidFill>
                        </a:rPr>
                        <a:t>How</a:t>
                      </a:r>
                      <a:r>
                        <a:rPr lang="en-GB" sz="2800" dirty="0"/>
                        <a:t> does the quotation show power?</a:t>
                      </a:r>
                    </a:p>
                  </a:txBody>
                  <a:tcPr/>
                </a:tc>
                <a:tc>
                  <a:txBody>
                    <a:bodyPr/>
                    <a:lstStyle/>
                    <a:p>
                      <a:r>
                        <a:rPr lang="en-GB" sz="2800" dirty="0"/>
                        <a:t>How much power? </a:t>
                      </a:r>
                    </a:p>
                    <a:p>
                      <a:r>
                        <a:rPr lang="en-GB" sz="2800" dirty="0"/>
                        <a:t>Rank</a:t>
                      </a:r>
                      <a:r>
                        <a:rPr lang="en-GB" sz="2800" baseline="0" dirty="0"/>
                        <a:t> from 1-5. </a:t>
                      </a:r>
                      <a:endParaRPr lang="en-GB" sz="2800" dirty="0"/>
                    </a:p>
                  </a:txBody>
                  <a:tcPr/>
                </a:tc>
                <a:extLst>
                  <a:ext uri="{0D108BD9-81ED-4DB2-BD59-A6C34878D82A}">
                    <a16:rowId xmlns:a16="http://schemas.microsoft.com/office/drawing/2014/main" val="3100720488"/>
                  </a:ext>
                </a:extLst>
              </a:tr>
              <a:tr h="370840">
                <a:tc>
                  <a:txBody>
                    <a:bodyPr/>
                    <a:lstStyle/>
                    <a:p>
                      <a:r>
                        <a:rPr lang="en-GB" sz="2800" dirty="0"/>
                        <a:t>Act 1 Scene 7</a:t>
                      </a:r>
                    </a:p>
                  </a:txBody>
                  <a:tcPr/>
                </a:tc>
                <a:tc>
                  <a:txBody>
                    <a:bodyPr/>
                    <a:lstStyle/>
                    <a:p>
                      <a:endParaRPr lang="en-GB" sz="2800" dirty="0"/>
                    </a:p>
                  </a:txBody>
                  <a:tcPr/>
                </a:tc>
                <a:tc>
                  <a:txBody>
                    <a:bodyPr/>
                    <a:lstStyle/>
                    <a:p>
                      <a:endParaRPr lang="en-GB" sz="2800" dirty="0"/>
                    </a:p>
                  </a:txBody>
                  <a:tcPr/>
                </a:tc>
                <a:tc>
                  <a:txBody>
                    <a:bodyPr/>
                    <a:lstStyle/>
                    <a:p>
                      <a:endParaRPr lang="en-GB" sz="2800"/>
                    </a:p>
                  </a:txBody>
                  <a:tcPr/>
                </a:tc>
                <a:extLst>
                  <a:ext uri="{0D108BD9-81ED-4DB2-BD59-A6C34878D82A}">
                    <a16:rowId xmlns:a16="http://schemas.microsoft.com/office/drawing/2014/main" val="2691072158"/>
                  </a:ext>
                </a:extLst>
              </a:tr>
              <a:tr h="370840">
                <a:tc>
                  <a:txBody>
                    <a:bodyPr/>
                    <a:lstStyle/>
                    <a:p>
                      <a:r>
                        <a:rPr lang="en-GB" sz="2800" dirty="0"/>
                        <a:t>Act</a:t>
                      </a:r>
                      <a:r>
                        <a:rPr lang="en-GB" sz="2800" baseline="0" dirty="0"/>
                        <a:t> 2 Scene 2</a:t>
                      </a:r>
                      <a:endParaRPr lang="en-GB" sz="2800" dirty="0"/>
                    </a:p>
                  </a:txBody>
                  <a:tcPr/>
                </a:tc>
                <a:tc>
                  <a:txBody>
                    <a:bodyPr/>
                    <a:lstStyle/>
                    <a:p>
                      <a:endParaRPr lang="en-GB" sz="2800"/>
                    </a:p>
                  </a:txBody>
                  <a:tcPr/>
                </a:tc>
                <a:tc>
                  <a:txBody>
                    <a:bodyPr/>
                    <a:lstStyle/>
                    <a:p>
                      <a:endParaRPr lang="en-GB" sz="2800"/>
                    </a:p>
                  </a:txBody>
                  <a:tcPr/>
                </a:tc>
                <a:tc>
                  <a:txBody>
                    <a:bodyPr/>
                    <a:lstStyle/>
                    <a:p>
                      <a:endParaRPr lang="en-GB" sz="2800"/>
                    </a:p>
                  </a:txBody>
                  <a:tcPr/>
                </a:tc>
                <a:extLst>
                  <a:ext uri="{0D108BD9-81ED-4DB2-BD59-A6C34878D82A}">
                    <a16:rowId xmlns:a16="http://schemas.microsoft.com/office/drawing/2014/main" val="3995896867"/>
                  </a:ext>
                </a:extLst>
              </a:tr>
              <a:tr h="370840">
                <a:tc>
                  <a:txBody>
                    <a:bodyPr/>
                    <a:lstStyle/>
                    <a:p>
                      <a:r>
                        <a:rPr lang="en-GB" sz="2800" dirty="0"/>
                        <a:t>Act 2</a:t>
                      </a:r>
                      <a:r>
                        <a:rPr lang="en-GB" sz="2800" baseline="0" dirty="0"/>
                        <a:t> Scene 3 (page 28)</a:t>
                      </a:r>
                      <a:endParaRPr lang="en-GB" sz="2800" dirty="0"/>
                    </a:p>
                  </a:txBody>
                  <a:tcPr/>
                </a:tc>
                <a:tc>
                  <a:txBody>
                    <a:bodyPr/>
                    <a:lstStyle/>
                    <a:p>
                      <a:endParaRPr lang="en-GB" sz="2800"/>
                    </a:p>
                  </a:txBody>
                  <a:tcPr/>
                </a:tc>
                <a:tc>
                  <a:txBody>
                    <a:bodyPr/>
                    <a:lstStyle/>
                    <a:p>
                      <a:endParaRPr lang="en-GB" sz="2800"/>
                    </a:p>
                  </a:txBody>
                  <a:tcPr/>
                </a:tc>
                <a:tc>
                  <a:txBody>
                    <a:bodyPr/>
                    <a:lstStyle/>
                    <a:p>
                      <a:endParaRPr lang="en-GB" sz="2800"/>
                    </a:p>
                  </a:txBody>
                  <a:tcPr/>
                </a:tc>
                <a:extLst>
                  <a:ext uri="{0D108BD9-81ED-4DB2-BD59-A6C34878D82A}">
                    <a16:rowId xmlns:a16="http://schemas.microsoft.com/office/drawing/2014/main" val="508621507"/>
                  </a:ext>
                </a:extLst>
              </a:tr>
              <a:tr h="370840">
                <a:tc>
                  <a:txBody>
                    <a:bodyPr/>
                    <a:lstStyle/>
                    <a:p>
                      <a:r>
                        <a:rPr lang="en-GB" sz="2800" dirty="0"/>
                        <a:t>Act 3 Scene</a:t>
                      </a:r>
                      <a:r>
                        <a:rPr lang="en-GB" sz="2800" baseline="0" dirty="0"/>
                        <a:t> 4</a:t>
                      </a:r>
                      <a:endParaRPr lang="en-GB" sz="2800" dirty="0"/>
                    </a:p>
                  </a:txBody>
                  <a:tcPr/>
                </a:tc>
                <a:tc>
                  <a:txBody>
                    <a:bodyPr/>
                    <a:lstStyle/>
                    <a:p>
                      <a:endParaRPr lang="en-GB" sz="2800"/>
                    </a:p>
                  </a:txBody>
                  <a:tcPr/>
                </a:tc>
                <a:tc>
                  <a:txBody>
                    <a:bodyPr/>
                    <a:lstStyle/>
                    <a:p>
                      <a:endParaRPr lang="en-GB" sz="2800"/>
                    </a:p>
                  </a:txBody>
                  <a:tcPr/>
                </a:tc>
                <a:tc>
                  <a:txBody>
                    <a:bodyPr/>
                    <a:lstStyle/>
                    <a:p>
                      <a:endParaRPr lang="en-GB" sz="2800"/>
                    </a:p>
                  </a:txBody>
                  <a:tcPr/>
                </a:tc>
                <a:extLst>
                  <a:ext uri="{0D108BD9-81ED-4DB2-BD59-A6C34878D82A}">
                    <a16:rowId xmlns:a16="http://schemas.microsoft.com/office/drawing/2014/main" val="1268182065"/>
                  </a:ext>
                </a:extLst>
              </a:tr>
              <a:tr h="370840">
                <a:tc>
                  <a:txBody>
                    <a:bodyPr/>
                    <a:lstStyle/>
                    <a:p>
                      <a:r>
                        <a:rPr lang="en-GB" sz="2800" dirty="0"/>
                        <a:t>Act 5</a:t>
                      </a:r>
                      <a:r>
                        <a:rPr lang="en-GB" sz="2800" baseline="0" dirty="0"/>
                        <a:t> Scene 1</a:t>
                      </a:r>
                      <a:endParaRPr lang="en-GB" sz="2800" dirty="0"/>
                    </a:p>
                  </a:txBody>
                  <a:tcPr/>
                </a:tc>
                <a:tc>
                  <a:txBody>
                    <a:bodyPr/>
                    <a:lstStyle/>
                    <a:p>
                      <a:endParaRPr lang="en-GB" sz="2800"/>
                    </a:p>
                  </a:txBody>
                  <a:tcPr/>
                </a:tc>
                <a:tc>
                  <a:txBody>
                    <a:bodyPr/>
                    <a:lstStyle/>
                    <a:p>
                      <a:endParaRPr lang="en-GB" sz="2800"/>
                    </a:p>
                  </a:txBody>
                  <a:tcPr/>
                </a:tc>
                <a:tc>
                  <a:txBody>
                    <a:bodyPr/>
                    <a:lstStyle/>
                    <a:p>
                      <a:endParaRPr lang="en-GB" sz="2800"/>
                    </a:p>
                  </a:txBody>
                  <a:tcPr/>
                </a:tc>
                <a:extLst>
                  <a:ext uri="{0D108BD9-81ED-4DB2-BD59-A6C34878D82A}">
                    <a16:rowId xmlns:a16="http://schemas.microsoft.com/office/drawing/2014/main" val="1627450917"/>
                  </a:ext>
                </a:extLst>
              </a:tr>
              <a:tr h="370840">
                <a:tc>
                  <a:txBody>
                    <a:bodyPr/>
                    <a:lstStyle/>
                    <a:p>
                      <a:r>
                        <a:rPr lang="en-GB" sz="2800" dirty="0"/>
                        <a:t>Your</a:t>
                      </a:r>
                      <a:r>
                        <a:rPr lang="en-GB" sz="2800" baseline="0" dirty="0"/>
                        <a:t> own example.</a:t>
                      </a:r>
                      <a:endParaRPr lang="en-GB" sz="2800" dirty="0"/>
                    </a:p>
                  </a:txBody>
                  <a:tcPr/>
                </a:tc>
                <a:tc>
                  <a:txBody>
                    <a:bodyPr/>
                    <a:lstStyle/>
                    <a:p>
                      <a:endParaRPr lang="en-GB" sz="2800"/>
                    </a:p>
                  </a:txBody>
                  <a:tcPr/>
                </a:tc>
                <a:tc>
                  <a:txBody>
                    <a:bodyPr/>
                    <a:lstStyle/>
                    <a:p>
                      <a:endParaRPr lang="en-GB" sz="2800"/>
                    </a:p>
                  </a:txBody>
                  <a:tcPr/>
                </a:tc>
                <a:tc>
                  <a:txBody>
                    <a:bodyPr/>
                    <a:lstStyle/>
                    <a:p>
                      <a:endParaRPr lang="en-GB" sz="2800" dirty="0"/>
                    </a:p>
                  </a:txBody>
                  <a:tcPr/>
                </a:tc>
                <a:extLst>
                  <a:ext uri="{0D108BD9-81ED-4DB2-BD59-A6C34878D82A}">
                    <a16:rowId xmlns:a16="http://schemas.microsoft.com/office/drawing/2014/main" val="1012246779"/>
                  </a:ext>
                </a:extLst>
              </a:tr>
            </a:tbl>
          </a:graphicData>
        </a:graphic>
      </p:graphicFrame>
      <p:sp>
        <p:nvSpPr>
          <p:cNvPr id="5" name="TextBox 4"/>
          <p:cNvSpPr txBox="1"/>
          <p:nvPr/>
        </p:nvSpPr>
        <p:spPr>
          <a:xfrm>
            <a:off x="4572000" y="1933731"/>
            <a:ext cx="2458387" cy="2862322"/>
          </a:xfrm>
          <a:prstGeom prst="rect">
            <a:avLst/>
          </a:prstGeom>
          <a:solidFill>
            <a:schemeClr val="accent4">
              <a:lumMod val="40000"/>
              <a:lumOff val="60000"/>
            </a:schemeClr>
          </a:solidFill>
          <a:ln>
            <a:solidFill>
              <a:schemeClr val="accent4">
                <a:lumMod val="75000"/>
              </a:schemeClr>
            </a:solidFill>
          </a:ln>
        </p:spPr>
        <p:txBody>
          <a:bodyPr wrap="square" rtlCol="0">
            <a:spAutoFit/>
          </a:bodyPr>
          <a:lstStyle/>
          <a:p>
            <a:r>
              <a:rPr lang="en-GB" dirty="0"/>
              <a:t>Words / phrases?</a:t>
            </a:r>
          </a:p>
          <a:p>
            <a:endParaRPr lang="en-GB" dirty="0"/>
          </a:p>
          <a:p>
            <a:r>
              <a:rPr lang="en-GB" dirty="0"/>
              <a:t>Semantic field? </a:t>
            </a:r>
          </a:p>
          <a:p>
            <a:endParaRPr lang="en-GB" dirty="0"/>
          </a:p>
          <a:p>
            <a:r>
              <a:rPr lang="en-GB" dirty="0"/>
              <a:t>Sentence types / punctuation?</a:t>
            </a:r>
          </a:p>
          <a:p>
            <a:endParaRPr lang="en-GB" dirty="0"/>
          </a:p>
          <a:p>
            <a:r>
              <a:rPr lang="en-GB" dirty="0"/>
              <a:t>Language devices?</a:t>
            </a:r>
          </a:p>
          <a:p>
            <a:endParaRPr lang="en-GB" dirty="0"/>
          </a:p>
          <a:p>
            <a:r>
              <a:rPr lang="en-GB" dirty="0"/>
              <a:t>Any plot elements? </a:t>
            </a:r>
          </a:p>
        </p:txBody>
      </p:sp>
      <p:sp>
        <p:nvSpPr>
          <p:cNvPr id="6" name="Rounded Rectangular Callout 5"/>
          <p:cNvSpPr/>
          <p:nvPr/>
        </p:nvSpPr>
        <p:spPr>
          <a:xfrm>
            <a:off x="4931764" y="5760720"/>
            <a:ext cx="3402767" cy="894913"/>
          </a:xfrm>
          <a:prstGeom prst="wedgeRoundRectCallout">
            <a:avLst>
              <a:gd name="adj1" fmla="val 45246"/>
              <a:gd name="adj2" fmla="val -517064"/>
              <a:gd name="adj3" fmla="val 16667"/>
            </a:avLst>
          </a:prstGeom>
          <a:solidFill>
            <a:schemeClr val="accent4">
              <a:lumMod val="40000"/>
              <a:lumOff val="6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You might want to complete this at the end. </a:t>
            </a:r>
          </a:p>
        </p:txBody>
      </p:sp>
    </p:spTree>
    <p:extLst>
      <p:ext uri="{BB962C8B-B14F-4D97-AF65-F5344CB8AC3E}">
        <p14:creationId xmlns:p14="http://schemas.microsoft.com/office/powerpoint/2010/main" val="310978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p:nvPr/>
        </p:nvSpPr>
        <p:spPr>
          <a:xfrm>
            <a:off x="26126" y="963053"/>
            <a:ext cx="6689136" cy="5609228"/>
          </a:xfrm>
          <a:prstGeom prst="rect">
            <a:avLst/>
          </a:prstGeom>
          <a:solidFill>
            <a:srgbClr val="FFFFFF"/>
          </a:solidFill>
          <a:ln w="25402">
            <a:solidFill>
              <a:srgbClr val="000000"/>
            </a:solidFill>
            <a:prstDash val="solid"/>
          </a:ln>
        </p:spPr>
        <p:txBody>
          <a:bodyPr vert="horz" wrap="square" lIns="68580" tIns="34290" rIns="68580" bIns="34290" anchor="t" anchorCtr="0" compatLnSpc="1">
            <a:spAutoFit/>
          </a:bodyPr>
          <a:lstStyle/>
          <a:p>
            <a:pPr>
              <a:defRPr sz="1800" b="0" i="0" u="none" strike="noStrike" kern="0" cap="none" spc="0" baseline="0">
                <a:solidFill>
                  <a:srgbClr val="000000"/>
                </a:solidFill>
                <a:uFillTx/>
              </a:defRPr>
            </a:pPr>
            <a:r>
              <a:rPr lang="en-GB" sz="2000" dirty="0">
                <a:solidFill>
                  <a:srgbClr val="000000"/>
                </a:solidFill>
                <a:latin typeface="Calibri"/>
              </a:rPr>
              <a:t>Lady Macbeth describes Duncan’s entrance as ‘fatal’ straight after hearing he will be coming to her castle, which shows power because she is capable of making instant decisions. </a:t>
            </a:r>
          </a:p>
          <a:p>
            <a:pPr>
              <a:defRPr sz="1800" b="0" i="0" u="none" strike="noStrike" kern="0" cap="none" spc="0" baseline="0">
                <a:solidFill>
                  <a:srgbClr val="000000"/>
                </a:solidFill>
                <a:uFillTx/>
              </a:defRPr>
            </a:pPr>
            <a:endParaRPr lang="en-GB" sz="2000" dirty="0">
              <a:solidFill>
                <a:srgbClr val="000000"/>
              </a:solidFill>
              <a:latin typeface="Calibri"/>
            </a:endParaRPr>
          </a:p>
          <a:p>
            <a:pPr>
              <a:defRPr sz="1800" b="0" i="0" u="none" strike="noStrike" kern="0" cap="none" spc="0" baseline="0">
                <a:solidFill>
                  <a:srgbClr val="000000"/>
                </a:solidFill>
                <a:uFillTx/>
              </a:defRPr>
            </a:pPr>
            <a:r>
              <a:rPr lang="en-GB" sz="2000" dirty="0">
                <a:solidFill>
                  <a:srgbClr val="000000"/>
                </a:solidFill>
                <a:latin typeface="Calibri"/>
              </a:rPr>
              <a:t>Lady Macbeth’s language in this extract suggests that she is calling for power from evil spirits to help give her strength to carry out the murder of Duncan. She wants to get rid of her feminine side: ‘unsex me mere’ which suggests that she sees being a woman as weak, also shown with ‘come to my woman’s breasts and take my milk for gall’ it is as if she thinks that she will only be able to carry out the act if her female side is replaced with gall (poison). </a:t>
            </a:r>
          </a:p>
          <a:p>
            <a:pPr>
              <a:defRPr sz="1800" b="0" i="0" u="none" strike="noStrike" kern="0" cap="none" spc="0" baseline="0">
                <a:solidFill>
                  <a:srgbClr val="000000"/>
                </a:solidFill>
                <a:uFillTx/>
              </a:defRPr>
            </a:pPr>
            <a:endParaRPr lang="en-GB" sz="2000" dirty="0">
              <a:solidFill>
                <a:srgbClr val="000000"/>
              </a:solidFill>
              <a:latin typeface="Calibri"/>
            </a:endParaRPr>
          </a:p>
          <a:p>
            <a:pPr>
              <a:defRPr sz="1800" b="0" i="0" u="none" strike="noStrike" kern="0" cap="none" spc="0" baseline="0">
                <a:solidFill>
                  <a:srgbClr val="000000"/>
                </a:solidFill>
                <a:uFillTx/>
              </a:defRPr>
            </a:pPr>
            <a:r>
              <a:rPr lang="en-GB" sz="2000" dirty="0">
                <a:solidFill>
                  <a:srgbClr val="000000"/>
                </a:solidFill>
                <a:latin typeface="Calibri"/>
              </a:rPr>
              <a:t>On the one hand, Shakespeare might be showing her to be a powerful woman, capable of selling her soul to the ‘</a:t>
            </a:r>
            <a:r>
              <a:rPr lang="en-GB" sz="2000" dirty="0" err="1">
                <a:solidFill>
                  <a:srgbClr val="000000"/>
                </a:solidFill>
                <a:latin typeface="Calibri"/>
              </a:rPr>
              <a:t>dunnest</a:t>
            </a:r>
            <a:r>
              <a:rPr lang="en-GB" sz="2000" dirty="0">
                <a:solidFill>
                  <a:srgbClr val="000000"/>
                </a:solidFill>
                <a:latin typeface="Calibri"/>
              </a:rPr>
              <a:t> smoke of hell’ in order to get what she wants, however it could also suggest that she her female weakness has to be destroyed in order to give her strength to do what needs to be done.</a:t>
            </a:r>
          </a:p>
        </p:txBody>
      </p:sp>
      <p:pic>
        <p:nvPicPr>
          <p:cNvPr id="4" name="Ink 7">
            <a:extLst/>
          </p:cNvPr>
          <p:cNvPicPr>
            <a:picLocks noChangeAspect="1"/>
          </p:cNvPicPr>
          <p:nvPr/>
        </p:nvPicPr>
        <p:blipFill>
          <a:blip r:embed="rId2"/>
          <a:stretch>
            <a:fillRect/>
          </a:stretch>
        </p:blipFill>
        <p:spPr>
          <a:xfrm>
            <a:off x="5804279" y="1312738"/>
            <a:ext cx="455762" cy="20252"/>
          </a:xfrm>
          <a:prstGeom prst="rect">
            <a:avLst/>
          </a:prstGeom>
          <a:noFill/>
          <a:ln>
            <a:noFill/>
          </a:ln>
        </p:spPr>
      </p:pic>
      <p:pic>
        <p:nvPicPr>
          <p:cNvPr id="5" name="Ink 8">
            <a:extLst/>
          </p:cNvPr>
          <p:cNvPicPr>
            <a:picLocks noChangeAspect="1"/>
          </p:cNvPicPr>
          <p:nvPr/>
        </p:nvPicPr>
        <p:blipFill>
          <a:blip r:embed="rId3"/>
          <a:stretch>
            <a:fillRect/>
          </a:stretch>
        </p:blipFill>
        <p:spPr>
          <a:xfrm>
            <a:off x="5134679" y="1513623"/>
            <a:ext cx="1808461" cy="33748"/>
          </a:xfrm>
          <a:prstGeom prst="rect">
            <a:avLst/>
          </a:prstGeom>
          <a:noFill/>
          <a:ln>
            <a:noFill/>
          </a:ln>
        </p:spPr>
      </p:pic>
      <p:pic>
        <p:nvPicPr>
          <p:cNvPr id="6" name="Ink 10">
            <a:extLst/>
          </p:cNvPr>
          <p:cNvPicPr>
            <a:picLocks noChangeAspect="1"/>
          </p:cNvPicPr>
          <p:nvPr/>
        </p:nvPicPr>
        <p:blipFill>
          <a:blip r:embed="rId4"/>
          <a:stretch>
            <a:fillRect/>
          </a:stretch>
        </p:blipFill>
        <p:spPr>
          <a:xfrm>
            <a:off x="6279752" y="1794958"/>
            <a:ext cx="435510" cy="13503"/>
          </a:xfrm>
          <a:prstGeom prst="rect">
            <a:avLst/>
          </a:prstGeom>
          <a:noFill/>
          <a:ln>
            <a:noFill/>
          </a:ln>
        </p:spPr>
      </p:pic>
      <p:pic>
        <p:nvPicPr>
          <p:cNvPr id="7" name="Ink 16">
            <a:extLst/>
          </p:cNvPr>
          <p:cNvPicPr>
            <a:picLocks noChangeAspect="1"/>
          </p:cNvPicPr>
          <p:nvPr/>
        </p:nvPicPr>
        <p:blipFill>
          <a:blip r:embed="rId5"/>
          <a:stretch>
            <a:fillRect/>
          </a:stretch>
        </p:blipFill>
        <p:spPr>
          <a:xfrm>
            <a:off x="4705923" y="3308580"/>
            <a:ext cx="267" cy="267"/>
          </a:xfrm>
          <a:prstGeom prst="rect">
            <a:avLst/>
          </a:prstGeom>
          <a:noFill/>
          <a:ln>
            <a:noFill/>
          </a:ln>
        </p:spPr>
      </p:pic>
      <p:sp>
        <p:nvSpPr>
          <p:cNvPr id="3" name="TextBox 2"/>
          <p:cNvSpPr txBox="1"/>
          <p:nvPr/>
        </p:nvSpPr>
        <p:spPr>
          <a:xfrm>
            <a:off x="0" y="0"/>
            <a:ext cx="2416628" cy="584775"/>
          </a:xfrm>
          <a:prstGeom prst="rect">
            <a:avLst/>
          </a:prstGeom>
          <a:solidFill>
            <a:schemeClr val="accent4">
              <a:lumMod val="20000"/>
              <a:lumOff val="80000"/>
            </a:schemeClr>
          </a:solidFill>
          <a:ln>
            <a:solidFill>
              <a:schemeClr val="tx1"/>
            </a:solidFill>
          </a:ln>
        </p:spPr>
        <p:txBody>
          <a:bodyPr wrap="square" rtlCol="0">
            <a:spAutoFit/>
          </a:bodyPr>
          <a:lstStyle/>
          <a:p>
            <a:pPr algn="ctr"/>
            <a:r>
              <a:rPr lang="en-GB" sz="3200" dirty="0"/>
              <a:t>Answer 1</a:t>
            </a:r>
          </a:p>
        </p:txBody>
      </p:sp>
      <p:sp>
        <p:nvSpPr>
          <p:cNvPr id="9" name="Rectangle 8"/>
          <p:cNvSpPr/>
          <p:nvPr/>
        </p:nvSpPr>
        <p:spPr>
          <a:xfrm>
            <a:off x="6761213" y="0"/>
            <a:ext cx="2382787" cy="6740307"/>
          </a:xfrm>
          <a:prstGeom prst="rect">
            <a:avLst/>
          </a:prstGeom>
          <a:solidFill>
            <a:schemeClr val="accent4">
              <a:lumMod val="20000"/>
              <a:lumOff val="80000"/>
            </a:schemeClr>
          </a:solidFill>
          <a:ln>
            <a:solidFill>
              <a:schemeClr val="tx1"/>
            </a:solidFill>
          </a:ln>
        </p:spPr>
        <p:txBody>
          <a:bodyPr wrap="square">
            <a:spAutoFit/>
          </a:bodyPr>
          <a:lstStyle/>
          <a:p>
            <a:r>
              <a:rPr lang="en-GB" dirty="0">
                <a:solidFill>
                  <a:srgbClr val="FF0000"/>
                </a:solidFill>
                <a:latin typeface="Arial" panose="020B0604020202020204" pitchFamily="34" charset="0"/>
              </a:rPr>
              <a:t>AO1: Read, understand and respond to texts. Develop an informed personal response and use quotations. </a:t>
            </a:r>
          </a:p>
          <a:p>
            <a:endParaRPr lang="en-GB" dirty="0">
              <a:solidFill>
                <a:srgbClr val="000000"/>
              </a:solidFill>
              <a:latin typeface="Arial" panose="020B0604020202020204" pitchFamily="34" charset="0"/>
            </a:endParaRPr>
          </a:p>
          <a:p>
            <a:r>
              <a:rPr lang="en-GB" dirty="0">
                <a:solidFill>
                  <a:schemeClr val="accent6">
                    <a:lumMod val="75000"/>
                  </a:schemeClr>
                </a:solidFill>
                <a:latin typeface="Arial" panose="020B0604020202020204" pitchFamily="34" charset="0"/>
              </a:rPr>
              <a:t>AO2: Analyse the language, form and structure using subject terminology. </a:t>
            </a:r>
          </a:p>
          <a:p>
            <a:endParaRPr lang="en-GB" dirty="0">
              <a:solidFill>
                <a:srgbClr val="000000"/>
              </a:solidFill>
              <a:latin typeface="Arial" panose="020B0604020202020204" pitchFamily="34" charset="0"/>
            </a:endParaRPr>
          </a:p>
          <a:p>
            <a:r>
              <a:rPr lang="en-GB" dirty="0">
                <a:solidFill>
                  <a:srgbClr val="0070C0"/>
                </a:solidFill>
                <a:latin typeface="Arial" panose="020B0604020202020204" pitchFamily="34" charset="0"/>
              </a:rPr>
              <a:t>AO3: Show understanding of Shakespeare’s reasons and audience understanding. Link to context. </a:t>
            </a:r>
          </a:p>
          <a:p>
            <a:endParaRPr lang="en-GB" dirty="0">
              <a:solidFill>
                <a:srgbClr val="000000"/>
              </a:solidFill>
              <a:latin typeface="Arial" panose="020B0604020202020204" pitchFamily="34" charset="0"/>
            </a:endParaRPr>
          </a:p>
          <a:p>
            <a:r>
              <a:rPr lang="en-GB" dirty="0">
                <a:solidFill>
                  <a:schemeClr val="accent2">
                    <a:lumMod val="75000"/>
                  </a:schemeClr>
                </a:solidFill>
                <a:latin typeface="Arial" panose="020B0604020202020204" pitchFamily="34" charset="0"/>
              </a:rPr>
              <a:t>AO4: Range of vocabulary and sentence structure. Accurate SPAG. 	</a:t>
            </a:r>
          </a:p>
        </p:txBody>
      </p:sp>
    </p:spTree>
    <p:extLst>
      <p:ext uri="{BB962C8B-B14F-4D97-AF65-F5344CB8AC3E}">
        <p14:creationId xmlns:p14="http://schemas.microsoft.com/office/powerpoint/2010/main" val="3992566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04504"/>
            <a:ext cx="5641521" cy="1586186"/>
          </a:xfrm>
          <a:ln>
            <a:solidFill>
              <a:schemeClr val="tx1"/>
            </a:solidFill>
          </a:ln>
        </p:spPr>
        <p:txBody>
          <a:bodyPr>
            <a:normAutofit fontScale="90000"/>
          </a:bodyPr>
          <a:lstStyle/>
          <a:p>
            <a:r>
              <a:rPr lang="en-GB" dirty="0"/>
              <a:t>Highlight Answer 2 based on the assessment objectives. </a:t>
            </a:r>
          </a:p>
        </p:txBody>
      </p:sp>
      <p:sp>
        <p:nvSpPr>
          <p:cNvPr id="3" name="Content Placeholder 2"/>
          <p:cNvSpPr>
            <a:spLocks noGrp="1"/>
          </p:cNvSpPr>
          <p:nvPr>
            <p:ph idx="1"/>
          </p:nvPr>
        </p:nvSpPr>
        <p:spPr>
          <a:xfrm>
            <a:off x="628650" y="1825625"/>
            <a:ext cx="5641521" cy="4351338"/>
          </a:xfrm>
          <a:ln>
            <a:solidFill>
              <a:schemeClr val="tx1"/>
            </a:solidFill>
          </a:ln>
        </p:spPr>
        <p:txBody>
          <a:bodyPr/>
          <a:lstStyle/>
          <a:p>
            <a:pPr marL="0" indent="0">
              <a:buNone/>
            </a:pPr>
            <a:r>
              <a:rPr lang="en-GB" dirty="0"/>
              <a:t>Make a key neatly underneath. </a:t>
            </a:r>
          </a:p>
        </p:txBody>
      </p:sp>
      <p:sp>
        <p:nvSpPr>
          <p:cNvPr id="4" name="Rectangle 3"/>
          <p:cNvSpPr/>
          <p:nvPr/>
        </p:nvSpPr>
        <p:spPr>
          <a:xfrm>
            <a:off x="6761213" y="0"/>
            <a:ext cx="2382787" cy="6740307"/>
          </a:xfrm>
          <a:prstGeom prst="rect">
            <a:avLst/>
          </a:prstGeom>
          <a:solidFill>
            <a:schemeClr val="accent4">
              <a:lumMod val="20000"/>
              <a:lumOff val="80000"/>
            </a:schemeClr>
          </a:solidFill>
          <a:ln>
            <a:solidFill>
              <a:schemeClr val="tx1"/>
            </a:solidFill>
          </a:ln>
        </p:spPr>
        <p:txBody>
          <a:bodyPr wrap="square">
            <a:spAutoFit/>
          </a:bodyPr>
          <a:lstStyle/>
          <a:p>
            <a:r>
              <a:rPr lang="en-GB" dirty="0">
                <a:solidFill>
                  <a:srgbClr val="FF0000"/>
                </a:solidFill>
                <a:latin typeface="Arial" panose="020B0604020202020204" pitchFamily="34" charset="0"/>
              </a:rPr>
              <a:t>AO1: Read, understand and respond to texts. Develop an informed personal response and use quotations. </a:t>
            </a:r>
          </a:p>
          <a:p>
            <a:endParaRPr lang="en-GB" dirty="0">
              <a:solidFill>
                <a:srgbClr val="000000"/>
              </a:solidFill>
              <a:latin typeface="Arial" panose="020B0604020202020204" pitchFamily="34" charset="0"/>
            </a:endParaRPr>
          </a:p>
          <a:p>
            <a:r>
              <a:rPr lang="en-GB" dirty="0">
                <a:solidFill>
                  <a:schemeClr val="accent6">
                    <a:lumMod val="75000"/>
                  </a:schemeClr>
                </a:solidFill>
                <a:latin typeface="Arial" panose="020B0604020202020204" pitchFamily="34" charset="0"/>
              </a:rPr>
              <a:t>AO2: Analyse the language, form and structure using subject terminology. </a:t>
            </a:r>
          </a:p>
          <a:p>
            <a:endParaRPr lang="en-GB" dirty="0">
              <a:solidFill>
                <a:srgbClr val="000000"/>
              </a:solidFill>
              <a:latin typeface="Arial" panose="020B0604020202020204" pitchFamily="34" charset="0"/>
            </a:endParaRPr>
          </a:p>
          <a:p>
            <a:r>
              <a:rPr lang="en-GB" dirty="0">
                <a:solidFill>
                  <a:srgbClr val="0070C0"/>
                </a:solidFill>
                <a:latin typeface="Arial" panose="020B0604020202020204" pitchFamily="34" charset="0"/>
              </a:rPr>
              <a:t>AO3: Show understanding of Shakespeare’s reasons and audience understanding. Link to context. </a:t>
            </a:r>
          </a:p>
          <a:p>
            <a:endParaRPr lang="en-GB" dirty="0">
              <a:solidFill>
                <a:srgbClr val="000000"/>
              </a:solidFill>
              <a:latin typeface="Arial" panose="020B0604020202020204" pitchFamily="34" charset="0"/>
            </a:endParaRPr>
          </a:p>
          <a:p>
            <a:r>
              <a:rPr lang="en-GB" dirty="0">
                <a:solidFill>
                  <a:schemeClr val="accent2">
                    <a:lumMod val="75000"/>
                  </a:schemeClr>
                </a:solidFill>
                <a:latin typeface="Arial" panose="020B0604020202020204" pitchFamily="34" charset="0"/>
              </a:rPr>
              <a:t>AO4: Range of vocabulary and sentence structure. Accurate SPAG. 	</a:t>
            </a:r>
          </a:p>
        </p:txBody>
      </p:sp>
    </p:spTree>
    <p:extLst>
      <p:ext uri="{BB962C8B-B14F-4D97-AF65-F5344CB8AC3E}">
        <p14:creationId xmlns:p14="http://schemas.microsoft.com/office/powerpoint/2010/main" val="958209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p:nvPr/>
        </p:nvSpPr>
        <p:spPr>
          <a:xfrm>
            <a:off x="339634" y="989177"/>
            <a:ext cx="8360229" cy="5609228"/>
          </a:xfrm>
          <a:prstGeom prst="rect">
            <a:avLst/>
          </a:prstGeom>
          <a:solidFill>
            <a:srgbClr val="FFFFFF"/>
          </a:solidFill>
          <a:ln w="25402">
            <a:solidFill>
              <a:srgbClr val="000000"/>
            </a:solidFill>
            <a:prstDash val="solid"/>
          </a:ln>
        </p:spPr>
        <p:txBody>
          <a:bodyPr vert="horz" wrap="square" lIns="68580" tIns="34290" rIns="68580" bIns="34290" anchor="t" anchorCtr="0" compatLnSpc="1">
            <a:spAutoFit/>
          </a:bodyPr>
          <a:lstStyle/>
          <a:p>
            <a:pPr>
              <a:defRPr sz="1800" b="0" i="0" u="none" strike="noStrike" kern="0" cap="none" spc="0" baseline="0">
                <a:solidFill>
                  <a:srgbClr val="000000"/>
                </a:solidFill>
                <a:uFillTx/>
              </a:defRPr>
            </a:pPr>
            <a:r>
              <a:rPr lang="en-GB" sz="2000" dirty="0">
                <a:solidFill>
                  <a:srgbClr val="000000"/>
                </a:solidFill>
                <a:latin typeface="Calibri"/>
              </a:rPr>
              <a:t>The fact that Lady Macbeth is destroyed by guilt and remorse shows that this second interpretation of the speech is closer to the truth. Straight after the murder, she is nervous and jumpy: ‘hark/peace’ and has to drink wine meant for the guards, to keep herself strong. She gets angry with Macbeth when he too is shocked and frightened to act, and takes the daggers back to Duncan’s room herself. However, she also says that she couldn’t murder Duncan herself because he reminded her of her father, which might suggest that she isn’t as cruel and heartless as she thinks she needs to be..</a:t>
            </a:r>
          </a:p>
          <a:p>
            <a:pPr>
              <a:defRPr sz="1800" b="0" i="0" u="none" strike="noStrike" kern="0" cap="none" spc="0" baseline="0">
                <a:solidFill>
                  <a:srgbClr val="000000"/>
                </a:solidFill>
                <a:uFillTx/>
              </a:defRPr>
            </a:pPr>
            <a:endParaRPr lang="en-GB" sz="2000" dirty="0">
              <a:solidFill>
                <a:srgbClr val="000000"/>
              </a:solidFill>
              <a:latin typeface="Calibri"/>
            </a:endParaRPr>
          </a:p>
          <a:p>
            <a:pPr>
              <a:defRPr sz="1800" b="0" i="0" u="none" strike="noStrike" kern="0" cap="none" spc="0" baseline="0">
                <a:solidFill>
                  <a:srgbClr val="000000"/>
                </a:solidFill>
                <a:uFillTx/>
              </a:defRPr>
            </a:pPr>
            <a:r>
              <a:rPr lang="en-GB" sz="2000" dirty="0">
                <a:solidFill>
                  <a:srgbClr val="000000"/>
                </a:solidFill>
                <a:latin typeface="Calibri"/>
              </a:rPr>
              <a:t>By Act 3, she has already been pushed aside by her husband, who tells her to be ‘innocent of the knowledge’ of Banquo’s murder rather than his ‘partner in greatness’. Her power in her relationship has started to disappear. She is finally tormented so much by the murder of Duncan that she goes mad and kills herself. Perhaps Shakespeare is suggesting that Lady Macbeth is powerful in some ways but not in others; she is determined and strong when she needs to be, but also feels that she has to completely rid herself of femininity in order to be strong in a man’s world.</a:t>
            </a:r>
          </a:p>
          <a:p>
            <a:pPr>
              <a:defRPr sz="1800" b="0" i="0" u="none" strike="noStrike" kern="0" cap="none" spc="0" baseline="0">
                <a:solidFill>
                  <a:srgbClr val="000000"/>
                </a:solidFill>
                <a:uFillTx/>
              </a:defRPr>
            </a:pPr>
            <a:r>
              <a:rPr lang="en-GB" sz="2000" dirty="0">
                <a:solidFill>
                  <a:srgbClr val="000000"/>
                </a:solidFill>
                <a:latin typeface="Calibri"/>
              </a:rPr>
              <a:t> </a:t>
            </a:r>
          </a:p>
        </p:txBody>
      </p:sp>
      <p:pic>
        <p:nvPicPr>
          <p:cNvPr id="3" name="Ink 4">
            <a:extLst/>
          </p:cNvPr>
          <p:cNvPicPr>
            <a:picLocks noChangeAspect="1"/>
          </p:cNvPicPr>
          <p:nvPr/>
        </p:nvPicPr>
        <p:blipFill>
          <a:blip r:embed="rId2"/>
          <a:stretch>
            <a:fillRect/>
          </a:stretch>
        </p:blipFill>
        <p:spPr>
          <a:xfrm>
            <a:off x="1498052" y="1259011"/>
            <a:ext cx="442259" cy="20519"/>
          </a:xfrm>
          <a:prstGeom prst="rect">
            <a:avLst/>
          </a:prstGeom>
          <a:noFill/>
          <a:ln>
            <a:noFill/>
          </a:ln>
        </p:spPr>
      </p:pic>
      <p:pic>
        <p:nvPicPr>
          <p:cNvPr id="4" name="Ink 6">
            <a:extLst/>
          </p:cNvPr>
          <p:cNvPicPr>
            <a:picLocks noChangeAspect="1"/>
          </p:cNvPicPr>
          <p:nvPr/>
        </p:nvPicPr>
        <p:blipFill>
          <a:blip r:embed="rId3"/>
          <a:stretch>
            <a:fillRect/>
          </a:stretch>
        </p:blipFill>
        <p:spPr>
          <a:xfrm>
            <a:off x="1946793" y="1279258"/>
            <a:ext cx="154168" cy="33748"/>
          </a:xfrm>
          <a:prstGeom prst="rect">
            <a:avLst/>
          </a:prstGeom>
          <a:noFill/>
          <a:ln>
            <a:noFill/>
          </a:ln>
        </p:spPr>
      </p:pic>
      <p:pic>
        <p:nvPicPr>
          <p:cNvPr id="5" name="Ink 8">
            <a:extLst/>
          </p:cNvPr>
          <p:cNvPicPr>
            <a:picLocks noChangeAspect="1"/>
          </p:cNvPicPr>
          <p:nvPr/>
        </p:nvPicPr>
        <p:blipFill>
          <a:blip r:embed="rId4"/>
          <a:stretch>
            <a:fillRect/>
          </a:stretch>
        </p:blipFill>
        <p:spPr>
          <a:xfrm>
            <a:off x="7250940" y="1406433"/>
            <a:ext cx="13503" cy="100709"/>
          </a:xfrm>
          <a:prstGeom prst="rect">
            <a:avLst/>
          </a:prstGeom>
          <a:noFill/>
          <a:ln>
            <a:noFill/>
          </a:ln>
        </p:spPr>
      </p:pic>
      <p:pic>
        <p:nvPicPr>
          <p:cNvPr id="6" name="Ink 9">
            <a:extLst/>
          </p:cNvPr>
          <p:cNvPicPr>
            <a:picLocks noChangeAspect="1"/>
          </p:cNvPicPr>
          <p:nvPr/>
        </p:nvPicPr>
        <p:blipFill>
          <a:blip r:embed="rId5"/>
          <a:stretch>
            <a:fillRect/>
          </a:stretch>
        </p:blipFill>
        <p:spPr>
          <a:xfrm>
            <a:off x="7337881" y="1466638"/>
            <a:ext cx="7022" cy="267"/>
          </a:xfrm>
          <a:prstGeom prst="rect">
            <a:avLst/>
          </a:prstGeom>
          <a:noFill/>
          <a:ln>
            <a:noFill/>
          </a:ln>
        </p:spPr>
      </p:pic>
      <p:pic>
        <p:nvPicPr>
          <p:cNvPr id="7" name="Ink 10">
            <a:extLst/>
          </p:cNvPr>
          <p:cNvPicPr>
            <a:picLocks noChangeAspect="1"/>
          </p:cNvPicPr>
          <p:nvPr/>
        </p:nvPicPr>
        <p:blipFill>
          <a:blip r:embed="rId6"/>
          <a:stretch>
            <a:fillRect/>
          </a:stretch>
        </p:blipFill>
        <p:spPr>
          <a:xfrm>
            <a:off x="7418337" y="1352966"/>
            <a:ext cx="20252" cy="134190"/>
          </a:xfrm>
          <a:prstGeom prst="rect">
            <a:avLst/>
          </a:prstGeom>
          <a:noFill/>
          <a:ln>
            <a:noFill/>
          </a:ln>
        </p:spPr>
      </p:pic>
      <p:sp>
        <p:nvSpPr>
          <p:cNvPr id="8" name="TextBox 7"/>
          <p:cNvSpPr txBox="1"/>
          <p:nvPr/>
        </p:nvSpPr>
        <p:spPr>
          <a:xfrm>
            <a:off x="574766" y="274320"/>
            <a:ext cx="2416628" cy="584775"/>
          </a:xfrm>
          <a:prstGeom prst="rect">
            <a:avLst/>
          </a:prstGeom>
          <a:solidFill>
            <a:schemeClr val="accent4">
              <a:lumMod val="20000"/>
              <a:lumOff val="80000"/>
            </a:schemeClr>
          </a:solidFill>
          <a:ln>
            <a:solidFill>
              <a:schemeClr val="tx1"/>
            </a:solidFill>
          </a:ln>
        </p:spPr>
        <p:txBody>
          <a:bodyPr wrap="square" rtlCol="0">
            <a:spAutoFit/>
          </a:bodyPr>
          <a:lstStyle/>
          <a:p>
            <a:pPr algn="ctr"/>
            <a:r>
              <a:rPr lang="en-GB" sz="3200" dirty="0"/>
              <a:t>Answer 2</a:t>
            </a:r>
          </a:p>
        </p:txBody>
      </p:sp>
    </p:spTree>
    <p:extLst>
      <p:ext uri="{BB962C8B-B14F-4D97-AF65-F5344CB8AC3E}">
        <p14:creationId xmlns:p14="http://schemas.microsoft.com/office/powerpoint/2010/main" val="380895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430780" cy="1533935"/>
          </a:xfrm>
          <a:ln>
            <a:solidFill>
              <a:schemeClr val="tx1"/>
            </a:solidFill>
          </a:ln>
        </p:spPr>
        <p:txBody>
          <a:bodyPr>
            <a:noAutofit/>
          </a:bodyPr>
          <a:lstStyle/>
          <a:p>
            <a:pPr algn="ctr"/>
            <a:r>
              <a:rPr lang="en-GB" sz="3600" dirty="0"/>
              <a:t>How does Shakespeare present Lady Macbeth’s power throughout the play so far? </a:t>
            </a:r>
          </a:p>
        </p:txBody>
      </p:sp>
      <p:sp>
        <p:nvSpPr>
          <p:cNvPr id="3" name="Content Placeholder 2"/>
          <p:cNvSpPr>
            <a:spLocks noGrp="1"/>
          </p:cNvSpPr>
          <p:nvPr>
            <p:ph idx="1"/>
          </p:nvPr>
        </p:nvSpPr>
        <p:spPr>
          <a:xfrm>
            <a:off x="0" y="1533935"/>
            <a:ext cx="6430780" cy="5206372"/>
          </a:xfrm>
          <a:ln>
            <a:solidFill>
              <a:schemeClr val="tx1"/>
            </a:solidFill>
          </a:ln>
        </p:spPr>
        <p:txBody>
          <a:bodyPr>
            <a:normAutofit/>
          </a:bodyPr>
          <a:lstStyle/>
          <a:p>
            <a:pPr marL="0" indent="0">
              <a:buNone/>
            </a:pPr>
            <a:endParaRPr lang="en-GB" dirty="0"/>
          </a:p>
          <a:p>
            <a:pPr marL="0" indent="0">
              <a:buNone/>
            </a:pPr>
            <a:r>
              <a:rPr lang="en-GB" dirty="0"/>
              <a:t>Use the key examples we have discussed in your response and </a:t>
            </a:r>
            <a:r>
              <a:rPr lang="en-GB" dirty="0">
                <a:solidFill>
                  <a:srgbClr val="FF0000"/>
                </a:solidFill>
              </a:rPr>
              <a:t>some of your own, showing a strong understanding of the </a:t>
            </a:r>
            <a:r>
              <a:rPr lang="en-GB">
                <a:solidFill>
                  <a:srgbClr val="FF0000"/>
                </a:solidFill>
              </a:rPr>
              <a:t>full play. </a:t>
            </a:r>
            <a:endParaRPr lang="en-GB" dirty="0">
              <a:solidFill>
                <a:srgbClr val="FF0000"/>
              </a:solidFill>
            </a:endParaRPr>
          </a:p>
          <a:p>
            <a:pPr marL="0" indent="0">
              <a:buNone/>
            </a:pPr>
            <a:endParaRPr lang="en-GB" dirty="0"/>
          </a:p>
          <a:p>
            <a:pPr marL="0" indent="0">
              <a:buNone/>
            </a:pPr>
            <a:r>
              <a:rPr lang="en-GB" dirty="0"/>
              <a:t>Take a look at the assessment objectives. </a:t>
            </a:r>
          </a:p>
          <a:p>
            <a:pPr marL="0" indent="0">
              <a:buNone/>
            </a:pPr>
            <a:endParaRPr lang="en-GB" dirty="0"/>
          </a:p>
          <a:p>
            <a:pPr marL="0" indent="0">
              <a:buNone/>
            </a:pPr>
            <a:r>
              <a:rPr lang="en-GB" dirty="0"/>
              <a:t>Let’s start writing together. </a:t>
            </a:r>
          </a:p>
          <a:p>
            <a:pPr marL="0" indent="0">
              <a:buNone/>
            </a:pPr>
            <a:endParaRPr lang="en-GB" dirty="0"/>
          </a:p>
          <a:p>
            <a:pPr marL="0" indent="0">
              <a:buNone/>
            </a:pPr>
            <a:endParaRPr lang="en-GB" dirty="0"/>
          </a:p>
        </p:txBody>
      </p:sp>
      <p:sp>
        <p:nvSpPr>
          <p:cNvPr id="4" name="Rectangle 3"/>
          <p:cNvSpPr/>
          <p:nvPr/>
        </p:nvSpPr>
        <p:spPr>
          <a:xfrm>
            <a:off x="6761213" y="0"/>
            <a:ext cx="2382787" cy="6740307"/>
          </a:xfrm>
          <a:prstGeom prst="rect">
            <a:avLst/>
          </a:prstGeom>
          <a:solidFill>
            <a:schemeClr val="accent4">
              <a:lumMod val="20000"/>
              <a:lumOff val="80000"/>
            </a:schemeClr>
          </a:solidFill>
          <a:ln>
            <a:solidFill>
              <a:schemeClr val="tx1"/>
            </a:solidFill>
          </a:ln>
        </p:spPr>
        <p:txBody>
          <a:bodyPr wrap="square">
            <a:spAutoFit/>
          </a:bodyPr>
          <a:lstStyle/>
          <a:p>
            <a:r>
              <a:rPr lang="en-GB" dirty="0">
                <a:solidFill>
                  <a:srgbClr val="FF0000"/>
                </a:solidFill>
                <a:latin typeface="Arial" panose="020B0604020202020204" pitchFamily="34" charset="0"/>
              </a:rPr>
              <a:t>AO1: Read, understand and respond to texts. Develop an informed personal response and use quotations. </a:t>
            </a:r>
          </a:p>
          <a:p>
            <a:endParaRPr lang="en-GB" dirty="0">
              <a:solidFill>
                <a:srgbClr val="000000"/>
              </a:solidFill>
              <a:latin typeface="Arial" panose="020B0604020202020204" pitchFamily="34" charset="0"/>
            </a:endParaRPr>
          </a:p>
          <a:p>
            <a:r>
              <a:rPr lang="en-GB" dirty="0">
                <a:solidFill>
                  <a:schemeClr val="accent6">
                    <a:lumMod val="75000"/>
                  </a:schemeClr>
                </a:solidFill>
                <a:latin typeface="Arial" panose="020B0604020202020204" pitchFamily="34" charset="0"/>
              </a:rPr>
              <a:t>AO2: Analyse the language, form and structure using subject terminology. </a:t>
            </a:r>
          </a:p>
          <a:p>
            <a:endParaRPr lang="en-GB" dirty="0">
              <a:solidFill>
                <a:srgbClr val="000000"/>
              </a:solidFill>
              <a:latin typeface="Arial" panose="020B0604020202020204" pitchFamily="34" charset="0"/>
            </a:endParaRPr>
          </a:p>
          <a:p>
            <a:r>
              <a:rPr lang="en-GB" dirty="0">
                <a:solidFill>
                  <a:srgbClr val="0070C0"/>
                </a:solidFill>
                <a:latin typeface="Arial" panose="020B0604020202020204" pitchFamily="34" charset="0"/>
              </a:rPr>
              <a:t>AO3: Show understanding of Shakespeare’s reasons and audience understanding. Link to context. </a:t>
            </a:r>
          </a:p>
          <a:p>
            <a:endParaRPr lang="en-GB" dirty="0">
              <a:solidFill>
                <a:srgbClr val="000000"/>
              </a:solidFill>
              <a:latin typeface="Arial" panose="020B0604020202020204" pitchFamily="34" charset="0"/>
            </a:endParaRPr>
          </a:p>
          <a:p>
            <a:r>
              <a:rPr lang="en-GB" dirty="0">
                <a:solidFill>
                  <a:schemeClr val="accent2">
                    <a:lumMod val="75000"/>
                  </a:schemeClr>
                </a:solidFill>
                <a:latin typeface="Arial" panose="020B0604020202020204" pitchFamily="34" charset="0"/>
              </a:rPr>
              <a:t>AO4: Range of vocabulary and sentence structure. Accurate SPAG. 	</a:t>
            </a:r>
          </a:p>
        </p:txBody>
      </p:sp>
      <p:cxnSp>
        <p:nvCxnSpPr>
          <p:cNvPr id="6" name="Straight Arrow Connector 5"/>
          <p:cNvCxnSpPr/>
          <p:nvPr/>
        </p:nvCxnSpPr>
        <p:spPr>
          <a:xfrm flipV="1">
            <a:off x="4677581" y="3282681"/>
            <a:ext cx="2083632" cy="85444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8315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244</TotalTime>
  <Words>1050</Words>
  <Application>Microsoft Office PowerPoint</Application>
  <PresentationFormat>On-screen Show (4:3)</PresentationFormat>
  <Paragraphs>104</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 Lady Macbeth’s Power. </vt:lpstr>
      <vt:lpstr>PowerPoint Presentation</vt:lpstr>
      <vt:lpstr>At what points in the play does Lady Macbeth show power or weakness? </vt:lpstr>
      <vt:lpstr>Act 1 Scene 5. </vt:lpstr>
      <vt:lpstr>PowerPoint Presentation</vt:lpstr>
      <vt:lpstr>PowerPoint Presentation</vt:lpstr>
      <vt:lpstr>Highlight Answer 2 based on the assessment objectives. </vt:lpstr>
      <vt:lpstr>PowerPoint Presentation</vt:lpstr>
      <vt:lpstr>How does Shakespeare present Lady Macbeth’s power throughout the play so far? </vt:lpstr>
      <vt:lpstr>Highlight your response based on the assessment objectives. </vt:lpstr>
    </vt:vector>
  </TitlesOfParts>
  <Company>Kelvin Hall School - YHCLT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Friday 15th December Lady Macbeth’s Power.</dc:title>
  <dc:creator>Ms E. Salt</dc:creator>
  <cp:lastModifiedBy>Emma Salt</cp:lastModifiedBy>
  <cp:revision>19</cp:revision>
  <cp:lastPrinted>2018-04-23T16:43:38Z</cp:lastPrinted>
  <dcterms:created xsi:type="dcterms:W3CDTF">2017-12-14T13:07:58Z</dcterms:created>
  <dcterms:modified xsi:type="dcterms:W3CDTF">2019-08-25T09:52:26Z</dcterms:modified>
</cp:coreProperties>
</file>