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4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5" r:id="rId9"/>
    <p:sldId id="273" r:id="rId10"/>
    <p:sldId id="274" r:id="rId11"/>
    <p:sldId id="276" r:id="rId12"/>
    <p:sldId id="277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86200"/>
            <a:ext cx="7772400" cy="1470025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u="sng" dirty="0"/>
              <a:t>Structure of a Tragedy. </a:t>
            </a:r>
          </a:p>
        </p:txBody>
      </p:sp>
    </p:spTree>
    <p:extLst>
      <p:ext uri="{BB962C8B-B14F-4D97-AF65-F5344CB8AC3E}">
        <p14:creationId xmlns:p14="http://schemas.microsoft.com/office/powerpoint/2010/main" val="2222473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Turn to Act 1 Scene 3 and complete the </a:t>
            </a:r>
            <a:r>
              <a:rPr lang="en-GB" b="1" dirty="0"/>
              <a:t>inciting incident</a:t>
            </a:r>
            <a:r>
              <a:rPr lang="en-GB" b="1" u="sng" dirty="0"/>
              <a:t> </a:t>
            </a:r>
            <a:r>
              <a:rPr lang="en-GB" u="sng" dirty="0"/>
              <a:t>box.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3208421" y="2999874"/>
            <a:ext cx="5149516" cy="21817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Give the meaning of </a:t>
            </a:r>
            <a:r>
              <a:rPr lang="en-GB" sz="2400" u="sng" dirty="0"/>
              <a:t>inciting incident</a:t>
            </a:r>
            <a:r>
              <a:rPr lang="en-GB" sz="2400" dirty="0"/>
              <a:t>.</a:t>
            </a:r>
          </a:p>
          <a:p>
            <a:pPr algn="ctr"/>
            <a:r>
              <a:rPr lang="en-GB" sz="2400" dirty="0"/>
              <a:t>When it happens:</a:t>
            </a:r>
          </a:p>
          <a:p>
            <a:pPr algn="ctr"/>
            <a:r>
              <a:rPr lang="en-GB" sz="2400" dirty="0"/>
              <a:t>What happens in your own words: </a:t>
            </a:r>
          </a:p>
          <a:p>
            <a:pPr algn="ctr"/>
            <a:r>
              <a:rPr lang="en-GB" sz="2400" dirty="0"/>
              <a:t>Quotation(s) from the text: 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689811" y="4604084"/>
            <a:ext cx="2358189" cy="1684421"/>
          </a:xfrm>
          <a:prstGeom prst="wedgeRoundRectCallout">
            <a:avLst>
              <a:gd name="adj1" fmla="val 75766"/>
              <a:gd name="adj2" fmla="val -52738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C00000"/>
                </a:solidFill>
              </a:rPr>
              <a:t>What language device does Shakespeare use in the setting? </a:t>
            </a:r>
          </a:p>
        </p:txBody>
      </p:sp>
    </p:spTree>
    <p:extLst>
      <p:ext uri="{BB962C8B-B14F-4D97-AF65-F5344CB8AC3E}">
        <p14:creationId xmlns:p14="http://schemas.microsoft.com/office/powerpoint/2010/main" val="4234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As we read, look out for the </a:t>
            </a:r>
            <a:r>
              <a:rPr lang="en-GB" u="sng" dirty="0"/>
              <a:t>rising action</a:t>
            </a:r>
            <a:r>
              <a:rPr lang="en-GB" dirty="0"/>
              <a:t> (build up </a:t>
            </a:r>
            <a:r>
              <a:rPr lang="en-GB"/>
              <a:t>of suspense).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Plot Inciting Incident in a Story | Parts of a Story â Prt. Two â Freytagâs Pyrami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9" y="1600200"/>
            <a:ext cx="8133231" cy="49647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3168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3766A-B3BA-4B4F-B1F7-35CEB62F983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Task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207582-1F93-4F43-9E5A-500DD1EB47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solidFill>
            <a:schemeClr val="tx2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r>
              <a:rPr lang="en-GB" dirty="0"/>
              <a:t>Write a one paragraph summary of the events of the play so far. </a:t>
            </a:r>
          </a:p>
          <a:p>
            <a:pPr marL="25400" indent="0">
              <a:buNone/>
            </a:pPr>
            <a:r>
              <a:rPr lang="en-GB" dirty="0"/>
              <a:t>You should include as much of today’s </a:t>
            </a:r>
            <a:r>
              <a:rPr lang="en-GB"/>
              <a:t>new vocabulary as you can. </a:t>
            </a:r>
          </a:p>
        </p:txBody>
      </p:sp>
    </p:spTree>
    <p:extLst>
      <p:ext uri="{BB962C8B-B14F-4D97-AF65-F5344CB8AC3E}">
        <p14:creationId xmlns:p14="http://schemas.microsoft.com/office/powerpoint/2010/main" val="2175264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682" y="337787"/>
            <a:ext cx="8350431" cy="6023823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What do I want you to achieve this lesson?</a:t>
            </a:r>
          </a:p>
          <a:p>
            <a:pPr marL="0" indent="0" algn="ctr">
              <a:buNone/>
            </a:pPr>
            <a:r>
              <a:rPr lang="en-GB" dirty="0"/>
              <a:t>To read become familiar with the structure of a Shakespearean tragedy using some examples from Macbeth. </a:t>
            </a:r>
            <a:endParaRPr lang="en-GB" i="1" dirty="0"/>
          </a:p>
          <a:p>
            <a:pPr marL="0" indent="0" algn="ctr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Why do I want you to do this? </a:t>
            </a:r>
          </a:p>
          <a:p>
            <a:pPr marL="0" indent="0" algn="ctr">
              <a:buNone/>
            </a:pPr>
            <a:r>
              <a:rPr lang="en-GB" dirty="0"/>
              <a:t>To strengthen our understanding of the key events of the play. 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How will I know if you have achieved it?</a:t>
            </a:r>
          </a:p>
          <a:p>
            <a:pPr marL="0" indent="0" algn="ctr">
              <a:buNone/>
            </a:pPr>
            <a:r>
              <a:rPr lang="en-GB" dirty="0"/>
              <a:t>You will have used new terminology from today’s lesson to explain the structure of the first few scenes of </a:t>
            </a:r>
            <a:r>
              <a:rPr lang="en-GB" i="1" dirty="0"/>
              <a:t>Macbeth</a:t>
            </a:r>
            <a:r>
              <a:rPr lang="en-GB" dirty="0"/>
              <a:t>.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868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Freytag’s Pyramid</a:t>
            </a:r>
          </a:p>
        </p:txBody>
      </p:sp>
      <p:pic>
        <p:nvPicPr>
          <p:cNvPr id="4" name="Picture 3" descr="Plot Inciting Incident in a Story | Parts of a Story â Prt. Two â Freytagâs Pyrami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52861"/>
            <a:ext cx="8229600" cy="47404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837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Freytag’s Pyramid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r>
              <a:rPr lang="en-GB" sz="2800" dirty="0"/>
              <a:t>According to Freytag, a drama is divided into five parts, or acts, which some refer to as a </a:t>
            </a:r>
            <a:r>
              <a:rPr lang="en-GB" sz="2800" b="1" dirty="0"/>
              <a:t>dramatic arc</a:t>
            </a:r>
            <a:r>
              <a:rPr lang="en-GB" sz="2800" dirty="0"/>
              <a:t>: exposition, rising action, climax, falling action, and dénouement. </a:t>
            </a:r>
          </a:p>
          <a:p>
            <a:pPr marL="25400" indent="0">
              <a:buNone/>
            </a:pPr>
            <a:endParaRPr lang="en-GB" sz="2800" dirty="0"/>
          </a:p>
          <a:p>
            <a:pPr marL="25400" indent="0">
              <a:buNone/>
            </a:pPr>
            <a:r>
              <a:rPr lang="en-GB" sz="2800" dirty="0"/>
              <a:t>Freytag's Pyramid can help writers organize their thoughts and ideas when describing the main problem of the drama, the rising action, the climax and the falling action.</a:t>
            </a:r>
          </a:p>
        </p:txBody>
      </p:sp>
    </p:spTree>
    <p:extLst>
      <p:ext uri="{BB962C8B-B14F-4D97-AF65-F5344CB8AC3E}">
        <p14:creationId xmlns:p14="http://schemas.microsoft.com/office/powerpoint/2010/main" val="3414430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Exposition</a:t>
            </a:r>
            <a:br>
              <a:rPr lang="en-GB" dirty="0"/>
            </a:br>
            <a:r>
              <a:rPr lang="en-GB" dirty="0"/>
              <a:t>Make notes in your book.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r>
              <a:rPr lang="en-GB" dirty="0"/>
              <a:t>The exposition is the portion of a story that introduces important background information to the audience; for example, information about the setting, events occurring before the main plot, characters' back stories, etc. 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8044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Inciting Incident</a:t>
            </a:r>
          </a:p>
        </p:txBody>
      </p:sp>
      <p:pic>
        <p:nvPicPr>
          <p:cNvPr id="1026" name="Picture 2" descr="Image result for inciting ev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19" y="1884947"/>
            <a:ext cx="7687562" cy="395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6356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Inciting Incident</a:t>
            </a:r>
            <a:br>
              <a:rPr lang="en-GB" dirty="0"/>
            </a:br>
            <a:r>
              <a:rPr lang="en-GB" dirty="0"/>
              <a:t>Make notes in your book.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r>
              <a:rPr lang="en-GB" dirty="0"/>
              <a:t>Before this moment there is an equilibrium, a relative peace that the characters in a story have grown accustomed to. </a:t>
            </a:r>
          </a:p>
          <a:p>
            <a:pPr marL="25400" indent="0">
              <a:buNone/>
            </a:pPr>
            <a:r>
              <a:rPr lang="en-GB" dirty="0"/>
              <a:t>This </a:t>
            </a:r>
            <a:r>
              <a:rPr lang="en-GB" i="1" dirty="0"/>
              <a:t>plot point</a:t>
            </a:r>
            <a:r>
              <a:rPr lang="en-GB" dirty="0"/>
              <a:t> occurs and upsets the balance of things. Suddenly there is a problem to be solved.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5791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sz="4000" dirty="0"/>
              <a:t>We are going to fill our own Freytag’s pyramids in this half term.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r>
              <a:rPr lang="en-GB" dirty="0"/>
              <a:t>I will keep hold of them during this half term and you can keep them as a revision resource through years 10 and 11.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91253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Turn to Act 1 Scene 1 and complete the </a:t>
            </a:r>
            <a:r>
              <a:rPr lang="en-GB" b="1" dirty="0"/>
              <a:t>exposition</a:t>
            </a:r>
            <a:r>
              <a:rPr lang="en-GB" b="1" u="sng" dirty="0"/>
              <a:t> </a:t>
            </a:r>
            <a:r>
              <a:rPr lang="en-GB" u="sng" dirty="0"/>
              <a:t>box.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25400" indent="0">
              <a:buNone/>
            </a:pPr>
            <a:r>
              <a:rPr lang="en-GB" dirty="0"/>
              <a:t>Use </a:t>
            </a:r>
            <a:r>
              <a:rPr lang="en-GB" u="sng" dirty="0"/>
              <a:t>quotations</a:t>
            </a:r>
            <a:r>
              <a:rPr lang="en-GB" dirty="0"/>
              <a:t> from the text. 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3208421" y="2999874"/>
            <a:ext cx="5149516" cy="21817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Give the meaning of </a:t>
            </a:r>
            <a:r>
              <a:rPr lang="en-GB" sz="2400" u="sng" dirty="0"/>
              <a:t>exposition</a:t>
            </a:r>
            <a:r>
              <a:rPr lang="en-GB" sz="2400" dirty="0"/>
              <a:t>.</a:t>
            </a:r>
          </a:p>
          <a:p>
            <a:pPr algn="ctr"/>
            <a:r>
              <a:rPr lang="en-GB" sz="2400" dirty="0"/>
              <a:t>Setting:</a:t>
            </a:r>
          </a:p>
          <a:p>
            <a:pPr algn="ctr"/>
            <a:r>
              <a:rPr lang="en-GB" sz="2400" dirty="0"/>
              <a:t>Characters:</a:t>
            </a:r>
          </a:p>
          <a:p>
            <a:pPr algn="ctr"/>
            <a:r>
              <a:rPr lang="en-GB" sz="2400" dirty="0"/>
              <a:t>Situation: 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689811" y="4604084"/>
            <a:ext cx="2358189" cy="1684421"/>
          </a:xfrm>
          <a:prstGeom prst="wedgeRoundRectCallout">
            <a:avLst>
              <a:gd name="adj1" fmla="val 75766"/>
              <a:gd name="adj2" fmla="val -52738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C00000"/>
                </a:solidFill>
              </a:rPr>
              <a:t>What language device does Shakespeare use in the setting? </a:t>
            </a:r>
          </a:p>
        </p:txBody>
      </p:sp>
    </p:spTree>
    <p:extLst>
      <p:ext uri="{BB962C8B-B14F-4D97-AF65-F5344CB8AC3E}">
        <p14:creationId xmlns:p14="http://schemas.microsoft.com/office/powerpoint/2010/main" val="138276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070C0"/>
      </a:accent1>
      <a:accent2>
        <a:srgbClr val="FF0000"/>
      </a:accent2>
      <a:accent3>
        <a:srgbClr val="92D050"/>
      </a:accent3>
      <a:accent4>
        <a:srgbClr val="FFFF00"/>
      </a:accent4>
      <a:accent5>
        <a:srgbClr val="7030A0"/>
      </a:accent5>
      <a:accent6>
        <a:srgbClr val="FFC000"/>
      </a:accent6>
      <a:hlink>
        <a:srgbClr val="FE19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350</Words>
  <Application>Microsoft Office PowerPoint</Application>
  <PresentationFormat>On-screen Show (4:3)</PresentationFormat>
  <Paragraphs>39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Structure of a Tragedy. </vt:lpstr>
      <vt:lpstr>PowerPoint Presentation</vt:lpstr>
      <vt:lpstr>Freytag’s Pyramid</vt:lpstr>
      <vt:lpstr>Freytag’s Pyramid</vt:lpstr>
      <vt:lpstr>Exposition Make notes in your book.</vt:lpstr>
      <vt:lpstr>Inciting Incident</vt:lpstr>
      <vt:lpstr>Inciting Incident Make notes in your book.</vt:lpstr>
      <vt:lpstr>We are going to fill our own Freytag’s pyramids in this half term.</vt:lpstr>
      <vt:lpstr>Turn to Act 1 Scene 1 and complete the exposition box.</vt:lpstr>
      <vt:lpstr>Turn to Act 1 Scene 3 and complete the inciting incident box.</vt:lpstr>
      <vt:lpstr>As we read, look out for the rising action (build up of suspense). </vt:lpstr>
      <vt:lpstr>Task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Monday 19th February</dc:title>
  <dc:creator>Ms E. Salt</dc:creator>
  <cp:lastModifiedBy>Emma Salt</cp:lastModifiedBy>
  <cp:revision>44</cp:revision>
  <dcterms:modified xsi:type="dcterms:W3CDTF">2019-08-25T09:36:48Z</dcterms:modified>
</cp:coreProperties>
</file>