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6" r:id="rId3"/>
    <p:sldId id="267" r:id="rId4"/>
    <p:sldId id="269" r:id="rId5"/>
    <p:sldId id="354" r:id="rId6"/>
    <p:sldId id="356" r:id="rId7"/>
    <p:sldId id="357" r:id="rId8"/>
    <p:sldId id="350" r:id="rId9"/>
    <p:sldId id="353" r:id="rId10"/>
    <p:sldId id="355" r:id="rId11"/>
    <p:sldId id="358" r:id="rId12"/>
    <p:sldId id="351" r:id="rId13"/>
    <p:sldId id="352" r:id="rId14"/>
    <p:sldId id="359" r:id="rId1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4000" autoAdjust="0"/>
  </p:normalViewPr>
  <p:slideViewPr>
    <p:cSldViewPr snapToGrid="0">
      <p:cViewPr varScale="1">
        <p:scale>
          <a:sx n="60" d="100"/>
          <a:sy n="60" d="100"/>
        </p:scale>
        <p:origin x="17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D62CC2-40C5-413D-9613-A5D9DAB959E8}" type="doc">
      <dgm:prSet loTypeId="urn:microsoft.com/office/officeart/2005/8/layout/radial1" loCatId="cycle" qsTypeId="urn:microsoft.com/office/officeart/2005/8/quickstyle/simple1" qsCatId="simple" csTypeId="urn:microsoft.com/office/officeart/2005/8/colors/colorful5" csCatId="colorful" phldr="1"/>
      <dgm:spPr/>
      <dgm:t>
        <a:bodyPr/>
        <a:lstStyle/>
        <a:p>
          <a:endParaRPr lang="en-GB"/>
        </a:p>
      </dgm:t>
    </dgm:pt>
    <dgm:pt modelId="{F6508C75-DDB9-4801-83BF-1E2147F4AE45}">
      <dgm:prSet phldrT="[Text]" custT="1"/>
      <dgm:spPr/>
      <dgm:t>
        <a:bodyPr/>
        <a:lstStyle/>
        <a:p>
          <a:r>
            <a:rPr lang="en-GB" sz="2400" dirty="0">
              <a:solidFill>
                <a:schemeClr val="tx1"/>
              </a:solidFill>
            </a:rPr>
            <a:t>Act 1, Scene 1</a:t>
          </a:r>
        </a:p>
      </dgm:t>
    </dgm:pt>
    <dgm:pt modelId="{622E6732-F49B-4D51-AEAE-1E0702C38B74}" type="parTrans" cxnId="{70D61888-821A-440B-AA12-06EA244A381F}">
      <dgm:prSet/>
      <dgm:spPr/>
      <dgm:t>
        <a:bodyPr/>
        <a:lstStyle/>
        <a:p>
          <a:endParaRPr lang="en-GB" sz="2400">
            <a:solidFill>
              <a:schemeClr val="tx1"/>
            </a:solidFill>
          </a:endParaRPr>
        </a:p>
      </dgm:t>
    </dgm:pt>
    <dgm:pt modelId="{6BBAF95F-7B2A-4415-9FC1-4A86BD2E5E8B}" type="sibTrans" cxnId="{70D61888-821A-440B-AA12-06EA244A381F}">
      <dgm:prSet/>
      <dgm:spPr/>
      <dgm:t>
        <a:bodyPr/>
        <a:lstStyle/>
        <a:p>
          <a:endParaRPr lang="en-GB" sz="2400">
            <a:solidFill>
              <a:schemeClr val="tx1"/>
            </a:solidFill>
          </a:endParaRPr>
        </a:p>
      </dgm:t>
    </dgm:pt>
    <dgm:pt modelId="{942D5084-ACA9-4EBF-B41E-D7A126809B6D}">
      <dgm:prSet phldrT="[Text]" custT="1"/>
      <dgm:spPr>
        <a:solidFill>
          <a:schemeClr val="accent5">
            <a:lumMod val="40000"/>
            <a:lumOff val="60000"/>
          </a:schemeClr>
        </a:solidFill>
      </dgm:spPr>
      <dgm:t>
        <a:bodyPr/>
        <a:lstStyle/>
        <a:p>
          <a:r>
            <a:rPr lang="en-GB" sz="2400" dirty="0">
              <a:solidFill>
                <a:schemeClr val="tx1"/>
              </a:solidFill>
            </a:rPr>
            <a:t>How and why are rhyming couplets used?</a:t>
          </a:r>
        </a:p>
      </dgm:t>
    </dgm:pt>
    <dgm:pt modelId="{B5DD63B4-1C6E-4203-B35C-54E9D0B0D918}" type="parTrans" cxnId="{83AC2905-6A0F-4F3E-996E-B60CDC1ADC16}">
      <dgm:prSet custT="1"/>
      <dgm:spPr/>
      <dgm:t>
        <a:bodyPr/>
        <a:lstStyle/>
        <a:p>
          <a:endParaRPr lang="en-GB" sz="2400">
            <a:solidFill>
              <a:schemeClr val="tx1"/>
            </a:solidFill>
          </a:endParaRPr>
        </a:p>
      </dgm:t>
    </dgm:pt>
    <dgm:pt modelId="{AFD83BC4-F77F-46F1-A9DA-C036204E33BC}" type="sibTrans" cxnId="{83AC2905-6A0F-4F3E-996E-B60CDC1ADC16}">
      <dgm:prSet/>
      <dgm:spPr/>
      <dgm:t>
        <a:bodyPr/>
        <a:lstStyle/>
        <a:p>
          <a:endParaRPr lang="en-GB" sz="2400">
            <a:solidFill>
              <a:schemeClr val="tx1"/>
            </a:solidFill>
          </a:endParaRPr>
        </a:p>
      </dgm:t>
    </dgm:pt>
    <dgm:pt modelId="{4BA16DA9-53BF-47F6-B143-417F7D9A4042}">
      <dgm:prSet phldrT="[Text]" custT="1"/>
      <dgm:spPr>
        <a:solidFill>
          <a:schemeClr val="accent2">
            <a:lumMod val="60000"/>
            <a:lumOff val="40000"/>
          </a:schemeClr>
        </a:solidFill>
      </dgm:spPr>
      <dgm:t>
        <a:bodyPr/>
        <a:lstStyle/>
        <a:p>
          <a:r>
            <a:rPr lang="en-GB" sz="2400" dirty="0">
              <a:solidFill>
                <a:schemeClr val="tx1"/>
              </a:solidFill>
            </a:rPr>
            <a:t>Extension: What questions do you have at the end of the scene?</a:t>
          </a:r>
        </a:p>
      </dgm:t>
    </dgm:pt>
    <dgm:pt modelId="{930525DB-037C-4434-A4D9-505F2CD1BDBD}" type="parTrans" cxnId="{B3F26CEE-7210-4FAD-B59B-2F3CABB2D7A7}">
      <dgm:prSet custT="1"/>
      <dgm:spPr/>
      <dgm:t>
        <a:bodyPr/>
        <a:lstStyle/>
        <a:p>
          <a:endParaRPr lang="en-GB" sz="2400">
            <a:solidFill>
              <a:schemeClr val="tx1"/>
            </a:solidFill>
          </a:endParaRPr>
        </a:p>
      </dgm:t>
    </dgm:pt>
    <dgm:pt modelId="{08FB862B-AA85-4445-A798-2B5DA4270680}" type="sibTrans" cxnId="{B3F26CEE-7210-4FAD-B59B-2F3CABB2D7A7}">
      <dgm:prSet/>
      <dgm:spPr/>
      <dgm:t>
        <a:bodyPr/>
        <a:lstStyle/>
        <a:p>
          <a:endParaRPr lang="en-GB" sz="2400">
            <a:solidFill>
              <a:schemeClr val="tx1"/>
            </a:solidFill>
          </a:endParaRPr>
        </a:p>
      </dgm:t>
    </dgm:pt>
    <dgm:pt modelId="{4413ED2E-1DE4-4E3B-B817-C420CE3800B6}">
      <dgm:prSet phldrT="[Text]" custT="1"/>
      <dgm:spPr>
        <a:solidFill>
          <a:schemeClr val="accent6">
            <a:lumMod val="60000"/>
            <a:lumOff val="40000"/>
          </a:schemeClr>
        </a:solidFill>
      </dgm:spPr>
      <dgm:t>
        <a:bodyPr/>
        <a:lstStyle/>
        <a:p>
          <a:r>
            <a:rPr lang="en-GB" sz="2400" dirty="0">
              <a:solidFill>
                <a:schemeClr val="tx1"/>
              </a:solidFill>
            </a:rPr>
            <a:t>Find some examples of antithesis. Why is it used? </a:t>
          </a:r>
        </a:p>
      </dgm:t>
    </dgm:pt>
    <dgm:pt modelId="{82BFAE3D-904B-4E30-8CAB-F5C73AF4366E}" type="parTrans" cxnId="{080CA13B-185F-4289-AD27-23EA3DC0D6A2}">
      <dgm:prSet custT="1"/>
      <dgm:spPr/>
      <dgm:t>
        <a:bodyPr/>
        <a:lstStyle/>
        <a:p>
          <a:endParaRPr lang="en-GB" sz="2400">
            <a:solidFill>
              <a:schemeClr val="tx1"/>
            </a:solidFill>
          </a:endParaRPr>
        </a:p>
      </dgm:t>
    </dgm:pt>
    <dgm:pt modelId="{8892F264-5A27-415F-AA0D-C0AF6BB4A58C}" type="sibTrans" cxnId="{080CA13B-185F-4289-AD27-23EA3DC0D6A2}">
      <dgm:prSet/>
      <dgm:spPr/>
      <dgm:t>
        <a:bodyPr/>
        <a:lstStyle/>
        <a:p>
          <a:endParaRPr lang="en-GB" sz="2400">
            <a:solidFill>
              <a:schemeClr val="tx1"/>
            </a:solidFill>
          </a:endParaRPr>
        </a:p>
      </dgm:t>
    </dgm:pt>
    <dgm:pt modelId="{670F2271-FBFF-45F4-BFF0-D043C15D7096}">
      <dgm:prSet phldrT="[Text]" custT="1"/>
      <dgm:spPr>
        <a:solidFill>
          <a:schemeClr val="accent3">
            <a:lumMod val="60000"/>
            <a:lumOff val="40000"/>
          </a:schemeClr>
        </a:solidFill>
      </dgm:spPr>
      <dgm:t>
        <a:bodyPr/>
        <a:lstStyle/>
        <a:p>
          <a:r>
            <a:rPr lang="en-GB" sz="2400" dirty="0">
              <a:solidFill>
                <a:schemeClr val="tx1"/>
              </a:solidFill>
            </a:rPr>
            <a:t>Where is it set?</a:t>
          </a:r>
        </a:p>
        <a:p>
          <a:r>
            <a:rPr lang="en-GB" sz="2400" dirty="0">
              <a:solidFill>
                <a:schemeClr val="tx1"/>
              </a:solidFill>
            </a:rPr>
            <a:t>Why is this effective?</a:t>
          </a:r>
        </a:p>
      </dgm:t>
    </dgm:pt>
    <dgm:pt modelId="{82713B1E-A2CE-4AC2-8B51-6E550E4A1C98}" type="parTrans" cxnId="{8A4B462E-7235-433F-ADD3-BBB4157703BA}">
      <dgm:prSet custT="1"/>
      <dgm:spPr/>
      <dgm:t>
        <a:bodyPr/>
        <a:lstStyle/>
        <a:p>
          <a:endParaRPr lang="en-GB" sz="2400">
            <a:solidFill>
              <a:schemeClr val="tx1"/>
            </a:solidFill>
          </a:endParaRPr>
        </a:p>
      </dgm:t>
    </dgm:pt>
    <dgm:pt modelId="{83F96683-1BDB-4811-8A85-50E301C4D699}" type="sibTrans" cxnId="{8A4B462E-7235-433F-ADD3-BBB4157703BA}">
      <dgm:prSet/>
      <dgm:spPr/>
      <dgm:t>
        <a:bodyPr/>
        <a:lstStyle/>
        <a:p>
          <a:endParaRPr lang="en-GB" sz="2400">
            <a:solidFill>
              <a:schemeClr val="tx1"/>
            </a:solidFill>
          </a:endParaRPr>
        </a:p>
      </dgm:t>
    </dgm:pt>
    <dgm:pt modelId="{63E8D79C-4C6B-4788-A296-4050B5AC6271}">
      <dgm:prSet custT="1"/>
      <dgm:spPr>
        <a:solidFill>
          <a:schemeClr val="accent4">
            <a:lumMod val="60000"/>
            <a:lumOff val="40000"/>
          </a:schemeClr>
        </a:solidFill>
      </dgm:spPr>
      <dgm:t>
        <a:bodyPr/>
        <a:lstStyle/>
        <a:p>
          <a:r>
            <a:rPr lang="en-GB" sz="2400" dirty="0">
              <a:solidFill>
                <a:schemeClr val="tx1"/>
              </a:solidFill>
            </a:rPr>
            <a:t>How is pathetic fallacy used? </a:t>
          </a:r>
        </a:p>
      </dgm:t>
    </dgm:pt>
    <dgm:pt modelId="{82C1592F-E9AE-41F0-8363-366EC69E63FD}" type="parTrans" cxnId="{7638A565-B5F8-41E0-9C67-16FCEC33E38E}">
      <dgm:prSet custT="1"/>
      <dgm:spPr/>
      <dgm:t>
        <a:bodyPr/>
        <a:lstStyle/>
        <a:p>
          <a:endParaRPr lang="en-GB" sz="2400">
            <a:solidFill>
              <a:schemeClr val="tx1"/>
            </a:solidFill>
          </a:endParaRPr>
        </a:p>
      </dgm:t>
    </dgm:pt>
    <dgm:pt modelId="{E9968A1E-A6ED-409C-BC57-84C800D46524}" type="sibTrans" cxnId="{7638A565-B5F8-41E0-9C67-16FCEC33E38E}">
      <dgm:prSet/>
      <dgm:spPr/>
      <dgm:t>
        <a:bodyPr/>
        <a:lstStyle/>
        <a:p>
          <a:endParaRPr lang="en-GB" sz="2400">
            <a:solidFill>
              <a:schemeClr val="tx1"/>
            </a:solidFill>
          </a:endParaRPr>
        </a:p>
      </dgm:t>
    </dgm:pt>
    <dgm:pt modelId="{90E703FC-DDF1-4C11-A799-1BC47BE01B25}" type="pres">
      <dgm:prSet presAssocID="{D2D62CC2-40C5-413D-9613-A5D9DAB959E8}" presName="cycle" presStyleCnt="0">
        <dgm:presLayoutVars>
          <dgm:chMax val="1"/>
          <dgm:dir/>
          <dgm:animLvl val="ctr"/>
          <dgm:resizeHandles val="exact"/>
        </dgm:presLayoutVars>
      </dgm:prSet>
      <dgm:spPr/>
    </dgm:pt>
    <dgm:pt modelId="{12A34225-4377-4D8F-B947-76F56CCC3DE0}" type="pres">
      <dgm:prSet presAssocID="{F6508C75-DDB9-4801-83BF-1E2147F4AE45}" presName="centerShape" presStyleLbl="node0" presStyleIdx="0" presStyleCnt="1"/>
      <dgm:spPr/>
    </dgm:pt>
    <dgm:pt modelId="{D8ECBCB1-E27C-4A33-9BF3-075239861149}" type="pres">
      <dgm:prSet presAssocID="{B5DD63B4-1C6E-4203-B35C-54E9D0B0D918}" presName="Name9" presStyleLbl="parChTrans1D2" presStyleIdx="0" presStyleCnt="5"/>
      <dgm:spPr/>
    </dgm:pt>
    <dgm:pt modelId="{48241836-2838-4BEE-9CD9-A4CD9CC8A1ED}" type="pres">
      <dgm:prSet presAssocID="{B5DD63B4-1C6E-4203-B35C-54E9D0B0D918}" presName="connTx" presStyleLbl="parChTrans1D2" presStyleIdx="0" presStyleCnt="5"/>
      <dgm:spPr/>
    </dgm:pt>
    <dgm:pt modelId="{444D8D70-6AAF-48AE-B4AB-5943616AC353}" type="pres">
      <dgm:prSet presAssocID="{942D5084-ACA9-4EBF-B41E-D7A126809B6D}" presName="node" presStyleLbl="node1" presStyleIdx="0" presStyleCnt="5" custScaleX="156740">
        <dgm:presLayoutVars>
          <dgm:bulletEnabled val="1"/>
        </dgm:presLayoutVars>
      </dgm:prSet>
      <dgm:spPr/>
    </dgm:pt>
    <dgm:pt modelId="{4DC1FBE2-D447-42F1-B474-1A0375867D86}" type="pres">
      <dgm:prSet presAssocID="{82C1592F-E9AE-41F0-8363-366EC69E63FD}" presName="Name9" presStyleLbl="parChTrans1D2" presStyleIdx="1" presStyleCnt="5"/>
      <dgm:spPr/>
    </dgm:pt>
    <dgm:pt modelId="{F139F7FE-667D-49CD-B969-38F8A221C0BC}" type="pres">
      <dgm:prSet presAssocID="{82C1592F-E9AE-41F0-8363-366EC69E63FD}" presName="connTx" presStyleLbl="parChTrans1D2" presStyleIdx="1" presStyleCnt="5"/>
      <dgm:spPr/>
    </dgm:pt>
    <dgm:pt modelId="{BB144689-D988-47CF-9C0E-C670E8BA78B5}" type="pres">
      <dgm:prSet presAssocID="{63E8D79C-4C6B-4788-A296-4050B5AC6271}" presName="node" presStyleLbl="node1" presStyleIdx="1" presStyleCnt="5" custScaleX="129187" custScaleY="116231" custRadScaleRad="149042" custRadScaleInc="-33070">
        <dgm:presLayoutVars>
          <dgm:bulletEnabled val="1"/>
        </dgm:presLayoutVars>
      </dgm:prSet>
      <dgm:spPr/>
    </dgm:pt>
    <dgm:pt modelId="{B066E9AA-22A1-4308-A0C6-11B69083F231}" type="pres">
      <dgm:prSet presAssocID="{930525DB-037C-4434-A4D9-505F2CD1BDBD}" presName="Name9" presStyleLbl="parChTrans1D2" presStyleIdx="2" presStyleCnt="5"/>
      <dgm:spPr/>
    </dgm:pt>
    <dgm:pt modelId="{54CD6FE3-05C8-4B9A-B732-DA9BC6C81E5A}" type="pres">
      <dgm:prSet presAssocID="{930525DB-037C-4434-A4D9-505F2CD1BDBD}" presName="connTx" presStyleLbl="parChTrans1D2" presStyleIdx="2" presStyleCnt="5"/>
      <dgm:spPr/>
    </dgm:pt>
    <dgm:pt modelId="{5D224D22-425B-4D75-A1EB-119CF570B10D}" type="pres">
      <dgm:prSet presAssocID="{4BA16DA9-53BF-47F6-B143-417F7D9A4042}" presName="node" presStyleLbl="node1" presStyleIdx="2" presStyleCnt="5" custScaleX="160130" custScaleY="108774" custRadScaleRad="123118" custRadScaleInc="-59694">
        <dgm:presLayoutVars>
          <dgm:bulletEnabled val="1"/>
        </dgm:presLayoutVars>
      </dgm:prSet>
      <dgm:spPr/>
    </dgm:pt>
    <dgm:pt modelId="{23DA02C0-5752-44E4-9CC3-902BE533EF78}" type="pres">
      <dgm:prSet presAssocID="{82BFAE3D-904B-4E30-8CAB-F5C73AF4366E}" presName="Name9" presStyleLbl="parChTrans1D2" presStyleIdx="3" presStyleCnt="5"/>
      <dgm:spPr/>
    </dgm:pt>
    <dgm:pt modelId="{A816B7DB-2F88-4D79-B2A0-98CCA1B54F19}" type="pres">
      <dgm:prSet presAssocID="{82BFAE3D-904B-4E30-8CAB-F5C73AF4366E}" presName="connTx" presStyleLbl="parChTrans1D2" presStyleIdx="3" presStyleCnt="5"/>
      <dgm:spPr/>
    </dgm:pt>
    <dgm:pt modelId="{E9DDADF0-4416-4D1F-954F-8F86A7631AA9}" type="pres">
      <dgm:prSet presAssocID="{4413ED2E-1DE4-4E3B-B817-C420CE3800B6}" presName="node" presStyleLbl="node1" presStyleIdx="3" presStyleCnt="5" custScaleX="186704" custScaleY="114913" custRadScaleRad="110399" custRadScaleInc="37110">
        <dgm:presLayoutVars>
          <dgm:bulletEnabled val="1"/>
        </dgm:presLayoutVars>
      </dgm:prSet>
      <dgm:spPr/>
    </dgm:pt>
    <dgm:pt modelId="{C411C9E4-E884-4FBF-B41B-B1648B1C214A}" type="pres">
      <dgm:prSet presAssocID="{82713B1E-A2CE-4AC2-8B51-6E550E4A1C98}" presName="Name9" presStyleLbl="parChTrans1D2" presStyleIdx="4" presStyleCnt="5"/>
      <dgm:spPr/>
    </dgm:pt>
    <dgm:pt modelId="{0BF88162-29A9-4607-A44D-727549A31799}" type="pres">
      <dgm:prSet presAssocID="{82713B1E-A2CE-4AC2-8B51-6E550E4A1C98}" presName="connTx" presStyleLbl="parChTrans1D2" presStyleIdx="4" presStyleCnt="5"/>
      <dgm:spPr/>
    </dgm:pt>
    <dgm:pt modelId="{AE7C1234-BFB6-45E5-8B4A-6CF465899655}" type="pres">
      <dgm:prSet presAssocID="{670F2271-FBFF-45F4-BFF0-D043C15D7096}" presName="node" presStyleLbl="node1" presStyleIdx="4" presStyleCnt="5" custScaleX="140530" custRadScaleRad="130462" custRadScaleInc="26021">
        <dgm:presLayoutVars>
          <dgm:bulletEnabled val="1"/>
        </dgm:presLayoutVars>
      </dgm:prSet>
      <dgm:spPr/>
    </dgm:pt>
  </dgm:ptLst>
  <dgm:cxnLst>
    <dgm:cxn modelId="{83AC2905-6A0F-4F3E-996E-B60CDC1ADC16}" srcId="{F6508C75-DDB9-4801-83BF-1E2147F4AE45}" destId="{942D5084-ACA9-4EBF-B41E-D7A126809B6D}" srcOrd="0" destOrd="0" parTransId="{B5DD63B4-1C6E-4203-B35C-54E9D0B0D918}" sibTransId="{AFD83BC4-F77F-46F1-A9DA-C036204E33BC}"/>
    <dgm:cxn modelId="{0AA0D117-E3DA-4712-A39C-41763B0C4F39}" type="presOf" srcId="{B5DD63B4-1C6E-4203-B35C-54E9D0B0D918}" destId="{48241836-2838-4BEE-9CD9-A4CD9CC8A1ED}" srcOrd="1" destOrd="0" presId="urn:microsoft.com/office/officeart/2005/8/layout/radial1"/>
    <dgm:cxn modelId="{F28FAA1C-1CCD-469B-BFB8-6B5C458A00FC}" type="presOf" srcId="{82C1592F-E9AE-41F0-8363-366EC69E63FD}" destId="{4DC1FBE2-D447-42F1-B474-1A0375867D86}" srcOrd="0" destOrd="0" presId="urn:microsoft.com/office/officeart/2005/8/layout/radial1"/>
    <dgm:cxn modelId="{8A4B462E-7235-433F-ADD3-BBB4157703BA}" srcId="{F6508C75-DDB9-4801-83BF-1E2147F4AE45}" destId="{670F2271-FBFF-45F4-BFF0-D043C15D7096}" srcOrd="4" destOrd="0" parTransId="{82713B1E-A2CE-4AC2-8B51-6E550E4A1C98}" sibTransId="{83F96683-1BDB-4811-8A85-50E301C4D699}"/>
    <dgm:cxn modelId="{9A9A902E-8E14-4EBF-B020-9F024E6D38A6}" type="presOf" srcId="{B5DD63B4-1C6E-4203-B35C-54E9D0B0D918}" destId="{D8ECBCB1-E27C-4A33-9BF3-075239861149}" srcOrd="0" destOrd="0" presId="urn:microsoft.com/office/officeart/2005/8/layout/radial1"/>
    <dgm:cxn modelId="{D4265132-8417-4B1E-931A-DC060D21D005}" type="presOf" srcId="{4BA16DA9-53BF-47F6-B143-417F7D9A4042}" destId="{5D224D22-425B-4D75-A1EB-119CF570B10D}" srcOrd="0" destOrd="0" presId="urn:microsoft.com/office/officeart/2005/8/layout/radial1"/>
    <dgm:cxn modelId="{C356CF34-C1DA-46B8-973B-FCAAB016EFBB}" type="presOf" srcId="{4413ED2E-1DE4-4E3B-B817-C420CE3800B6}" destId="{E9DDADF0-4416-4D1F-954F-8F86A7631AA9}" srcOrd="0" destOrd="0" presId="urn:microsoft.com/office/officeart/2005/8/layout/radial1"/>
    <dgm:cxn modelId="{AE1CEC39-B41E-4003-AA68-875531C57187}" type="presOf" srcId="{D2D62CC2-40C5-413D-9613-A5D9DAB959E8}" destId="{90E703FC-DDF1-4C11-A799-1BC47BE01B25}" srcOrd="0" destOrd="0" presId="urn:microsoft.com/office/officeart/2005/8/layout/radial1"/>
    <dgm:cxn modelId="{080CA13B-185F-4289-AD27-23EA3DC0D6A2}" srcId="{F6508C75-DDB9-4801-83BF-1E2147F4AE45}" destId="{4413ED2E-1DE4-4E3B-B817-C420CE3800B6}" srcOrd="3" destOrd="0" parTransId="{82BFAE3D-904B-4E30-8CAB-F5C73AF4366E}" sibTransId="{8892F264-5A27-415F-AA0D-C0AF6BB4A58C}"/>
    <dgm:cxn modelId="{A161F73E-F1EE-4D54-B042-3DECDBBC90F5}" type="presOf" srcId="{82BFAE3D-904B-4E30-8CAB-F5C73AF4366E}" destId="{A816B7DB-2F88-4D79-B2A0-98CCA1B54F19}" srcOrd="1" destOrd="0" presId="urn:microsoft.com/office/officeart/2005/8/layout/radial1"/>
    <dgm:cxn modelId="{D05C335C-EA80-4093-8350-76FB3B58CD58}" type="presOf" srcId="{82713B1E-A2CE-4AC2-8B51-6E550E4A1C98}" destId="{0BF88162-29A9-4607-A44D-727549A31799}" srcOrd="1" destOrd="0" presId="urn:microsoft.com/office/officeart/2005/8/layout/radial1"/>
    <dgm:cxn modelId="{D1DBB95F-47DA-4CE7-AA6E-BBD6C954A653}" type="presOf" srcId="{82713B1E-A2CE-4AC2-8B51-6E550E4A1C98}" destId="{C411C9E4-E884-4FBF-B41B-B1648B1C214A}" srcOrd="0" destOrd="0" presId="urn:microsoft.com/office/officeart/2005/8/layout/radial1"/>
    <dgm:cxn modelId="{F40BF044-797E-4F68-90FD-610E2CFFB7AF}" type="presOf" srcId="{63E8D79C-4C6B-4788-A296-4050B5AC6271}" destId="{BB144689-D988-47CF-9C0E-C670E8BA78B5}" srcOrd="0" destOrd="0" presId="urn:microsoft.com/office/officeart/2005/8/layout/radial1"/>
    <dgm:cxn modelId="{7638A565-B5F8-41E0-9C67-16FCEC33E38E}" srcId="{F6508C75-DDB9-4801-83BF-1E2147F4AE45}" destId="{63E8D79C-4C6B-4788-A296-4050B5AC6271}" srcOrd="1" destOrd="0" parTransId="{82C1592F-E9AE-41F0-8363-366EC69E63FD}" sibTransId="{E9968A1E-A6ED-409C-BC57-84C800D46524}"/>
    <dgm:cxn modelId="{024A2E6E-8D10-4D79-B37C-76075457B340}" type="presOf" srcId="{82BFAE3D-904B-4E30-8CAB-F5C73AF4366E}" destId="{23DA02C0-5752-44E4-9CC3-902BE533EF78}" srcOrd="0" destOrd="0" presId="urn:microsoft.com/office/officeart/2005/8/layout/radial1"/>
    <dgm:cxn modelId="{0B2CA275-191A-4CB6-BB63-87C5EBA94668}" type="presOf" srcId="{930525DB-037C-4434-A4D9-505F2CD1BDBD}" destId="{B066E9AA-22A1-4308-A0C6-11B69083F231}" srcOrd="0" destOrd="0" presId="urn:microsoft.com/office/officeart/2005/8/layout/radial1"/>
    <dgm:cxn modelId="{DFB8B084-D84D-4396-9BC6-BF02891A0011}" type="presOf" srcId="{930525DB-037C-4434-A4D9-505F2CD1BDBD}" destId="{54CD6FE3-05C8-4B9A-B732-DA9BC6C81E5A}" srcOrd="1" destOrd="0" presId="urn:microsoft.com/office/officeart/2005/8/layout/radial1"/>
    <dgm:cxn modelId="{70D61888-821A-440B-AA12-06EA244A381F}" srcId="{D2D62CC2-40C5-413D-9613-A5D9DAB959E8}" destId="{F6508C75-DDB9-4801-83BF-1E2147F4AE45}" srcOrd="0" destOrd="0" parTransId="{622E6732-F49B-4D51-AEAE-1E0702C38B74}" sibTransId="{6BBAF95F-7B2A-4415-9FC1-4A86BD2E5E8B}"/>
    <dgm:cxn modelId="{CFEA88B0-8D49-45A2-AFEA-F205CEF2A92A}" type="presOf" srcId="{670F2271-FBFF-45F4-BFF0-D043C15D7096}" destId="{AE7C1234-BFB6-45E5-8B4A-6CF465899655}" srcOrd="0" destOrd="0" presId="urn:microsoft.com/office/officeart/2005/8/layout/radial1"/>
    <dgm:cxn modelId="{0466A7B6-1CDA-47B1-8B70-A91CFCAB13B8}" type="presOf" srcId="{82C1592F-E9AE-41F0-8363-366EC69E63FD}" destId="{F139F7FE-667D-49CD-B969-38F8A221C0BC}" srcOrd="1" destOrd="0" presId="urn:microsoft.com/office/officeart/2005/8/layout/radial1"/>
    <dgm:cxn modelId="{7BD552D5-925C-4534-BA88-3030CD5D5B98}" type="presOf" srcId="{F6508C75-DDB9-4801-83BF-1E2147F4AE45}" destId="{12A34225-4377-4D8F-B947-76F56CCC3DE0}" srcOrd="0" destOrd="0" presId="urn:microsoft.com/office/officeart/2005/8/layout/radial1"/>
    <dgm:cxn modelId="{27107BE9-FC91-4FA6-BD67-2331C6DC8D27}" type="presOf" srcId="{942D5084-ACA9-4EBF-B41E-D7A126809B6D}" destId="{444D8D70-6AAF-48AE-B4AB-5943616AC353}" srcOrd="0" destOrd="0" presId="urn:microsoft.com/office/officeart/2005/8/layout/radial1"/>
    <dgm:cxn modelId="{B3F26CEE-7210-4FAD-B59B-2F3CABB2D7A7}" srcId="{F6508C75-DDB9-4801-83BF-1E2147F4AE45}" destId="{4BA16DA9-53BF-47F6-B143-417F7D9A4042}" srcOrd="2" destOrd="0" parTransId="{930525DB-037C-4434-A4D9-505F2CD1BDBD}" sibTransId="{08FB862B-AA85-4445-A798-2B5DA4270680}"/>
    <dgm:cxn modelId="{A79DFFCA-F295-4600-926C-BAB7ABBFDD12}" type="presParOf" srcId="{90E703FC-DDF1-4C11-A799-1BC47BE01B25}" destId="{12A34225-4377-4D8F-B947-76F56CCC3DE0}" srcOrd="0" destOrd="0" presId="urn:microsoft.com/office/officeart/2005/8/layout/radial1"/>
    <dgm:cxn modelId="{B4BD048F-A566-45CA-88F0-65D3A91551E9}" type="presParOf" srcId="{90E703FC-DDF1-4C11-A799-1BC47BE01B25}" destId="{D8ECBCB1-E27C-4A33-9BF3-075239861149}" srcOrd="1" destOrd="0" presId="urn:microsoft.com/office/officeart/2005/8/layout/radial1"/>
    <dgm:cxn modelId="{740EFE9A-3851-4756-96B7-1FBC065B40D3}" type="presParOf" srcId="{D8ECBCB1-E27C-4A33-9BF3-075239861149}" destId="{48241836-2838-4BEE-9CD9-A4CD9CC8A1ED}" srcOrd="0" destOrd="0" presId="urn:microsoft.com/office/officeart/2005/8/layout/radial1"/>
    <dgm:cxn modelId="{CFB5FF8A-A4C2-4A59-AECC-069BED542F0E}" type="presParOf" srcId="{90E703FC-DDF1-4C11-A799-1BC47BE01B25}" destId="{444D8D70-6AAF-48AE-B4AB-5943616AC353}" srcOrd="2" destOrd="0" presId="urn:microsoft.com/office/officeart/2005/8/layout/radial1"/>
    <dgm:cxn modelId="{46EE93D6-8160-4EF0-8D77-B78DD674F237}" type="presParOf" srcId="{90E703FC-DDF1-4C11-A799-1BC47BE01B25}" destId="{4DC1FBE2-D447-42F1-B474-1A0375867D86}" srcOrd="3" destOrd="0" presId="urn:microsoft.com/office/officeart/2005/8/layout/radial1"/>
    <dgm:cxn modelId="{87B854C9-7F1E-4AA8-B97B-519A2B33573C}" type="presParOf" srcId="{4DC1FBE2-D447-42F1-B474-1A0375867D86}" destId="{F139F7FE-667D-49CD-B969-38F8A221C0BC}" srcOrd="0" destOrd="0" presId="urn:microsoft.com/office/officeart/2005/8/layout/radial1"/>
    <dgm:cxn modelId="{D0692597-A682-4715-B140-A8E4579D63EE}" type="presParOf" srcId="{90E703FC-DDF1-4C11-A799-1BC47BE01B25}" destId="{BB144689-D988-47CF-9C0E-C670E8BA78B5}" srcOrd="4" destOrd="0" presId="urn:microsoft.com/office/officeart/2005/8/layout/radial1"/>
    <dgm:cxn modelId="{30AFDFE5-7E7F-4A49-9427-C7F2E9949D15}" type="presParOf" srcId="{90E703FC-DDF1-4C11-A799-1BC47BE01B25}" destId="{B066E9AA-22A1-4308-A0C6-11B69083F231}" srcOrd="5" destOrd="0" presId="urn:microsoft.com/office/officeart/2005/8/layout/radial1"/>
    <dgm:cxn modelId="{B89307BA-BE90-4165-8887-01D1427D7D95}" type="presParOf" srcId="{B066E9AA-22A1-4308-A0C6-11B69083F231}" destId="{54CD6FE3-05C8-4B9A-B732-DA9BC6C81E5A}" srcOrd="0" destOrd="0" presId="urn:microsoft.com/office/officeart/2005/8/layout/radial1"/>
    <dgm:cxn modelId="{5C0E795A-3595-4B28-8669-522C4D8A625F}" type="presParOf" srcId="{90E703FC-DDF1-4C11-A799-1BC47BE01B25}" destId="{5D224D22-425B-4D75-A1EB-119CF570B10D}" srcOrd="6" destOrd="0" presId="urn:microsoft.com/office/officeart/2005/8/layout/radial1"/>
    <dgm:cxn modelId="{2DD167DB-6BF5-4533-A39F-644413F182C0}" type="presParOf" srcId="{90E703FC-DDF1-4C11-A799-1BC47BE01B25}" destId="{23DA02C0-5752-44E4-9CC3-902BE533EF78}" srcOrd="7" destOrd="0" presId="urn:microsoft.com/office/officeart/2005/8/layout/radial1"/>
    <dgm:cxn modelId="{D1B9418A-373A-4021-A062-669754262423}" type="presParOf" srcId="{23DA02C0-5752-44E4-9CC3-902BE533EF78}" destId="{A816B7DB-2F88-4D79-B2A0-98CCA1B54F19}" srcOrd="0" destOrd="0" presId="urn:microsoft.com/office/officeart/2005/8/layout/radial1"/>
    <dgm:cxn modelId="{92793370-5BE8-45F5-AA42-6D39AC66107E}" type="presParOf" srcId="{90E703FC-DDF1-4C11-A799-1BC47BE01B25}" destId="{E9DDADF0-4416-4D1F-954F-8F86A7631AA9}" srcOrd="8" destOrd="0" presId="urn:microsoft.com/office/officeart/2005/8/layout/radial1"/>
    <dgm:cxn modelId="{C31CBC21-CD89-4D7A-8252-DD50D50F4B8A}" type="presParOf" srcId="{90E703FC-DDF1-4C11-A799-1BC47BE01B25}" destId="{C411C9E4-E884-4FBF-B41B-B1648B1C214A}" srcOrd="9" destOrd="0" presId="urn:microsoft.com/office/officeart/2005/8/layout/radial1"/>
    <dgm:cxn modelId="{E47A0AD6-0B23-4738-9757-4AD0A56A5892}" type="presParOf" srcId="{C411C9E4-E884-4FBF-B41B-B1648B1C214A}" destId="{0BF88162-29A9-4607-A44D-727549A31799}" srcOrd="0" destOrd="0" presId="urn:microsoft.com/office/officeart/2005/8/layout/radial1"/>
    <dgm:cxn modelId="{444E3942-CD73-42EE-9ADD-8AE952F42B33}" type="presParOf" srcId="{90E703FC-DDF1-4C11-A799-1BC47BE01B25}" destId="{AE7C1234-BFB6-45E5-8B4A-6CF465899655}"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A34225-4377-4D8F-B947-76F56CCC3DE0}">
      <dsp:nvSpPr>
        <dsp:cNvPr id="0" name=""/>
        <dsp:cNvSpPr/>
      </dsp:nvSpPr>
      <dsp:spPr>
        <a:xfrm>
          <a:off x="3452629" y="2448926"/>
          <a:ext cx="1916398" cy="1916398"/>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Act 1, Scene 1</a:t>
          </a:r>
        </a:p>
      </dsp:txBody>
      <dsp:txXfrm>
        <a:off x="3733279" y="2729576"/>
        <a:ext cx="1355098" cy="1355098"/>
      </dsp:txXfrm>
    </dsp:sp>
    <dsp:sp modelId="{D8ECBCB1-E27C-4A33-9BF3-075239861149}">
      <dsp:nvSpPr>
        <dsp:cNvPr id="0" name=""/>
        <dsp:cNvSpPr/>
      </dsp:nvSpPr>
      <dsp:spPr>
        <a:xfrm rot="16200000">
          <a:off x="4121724" y="2140027"/>
          <a:ext cx="578207" cy="39590"/>
        </a:xfrm>
        <a:custGeom>
          <a:avLst/>
          <a:gdLst/>
          <a:ahLst/>
          <a:cxnLst/>
          <a:rect l="0" t="0" r="0" b="0"/>
          <a:pathLst>
            <a:path>
              <a:moveTo>
                <a:pt x="0" y="19795"/>
              </a:moveTo>
              <a:lnTo>
                <a:pt x="578207" y="1979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endParaRPr>
        </a:p>
      </dsp:txBody>
      <dsp:txXfrm>
        <a:off x="4396373" y="2145367"/>
        <a:ext cx="28910" cy="28910"/>
      </dsp:txXfrm>
    </dsp:sp>
    <dsp:sp modelId="{444D8D70-6AAF-48AE-B4AB-5943616AC353}">
      <dsp:nvSpPr>
        <dsp:cNvPr id="0" name=""/>
        <dsp:cNvSpPr/>
      </dsp:nvSpPr>
      <dsp:spPr>
        <a:xfrm>
          <a:off x="2908946" y="-45679"/>
          <a:ext cx="3003762" cy="1916398"/>
        </a:xfrm>
        <a:prstGeom prst="ellipse">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How and why are rhyming couplets used?</a:t>
          </a:r>
        </a:p>
      </dsp:txBody>
      <dsp:txXfrm>
        <a:off x="3348837" y="234971"/>
        <a:ext cx="2123980" cy="1355098"/>
      </dsp:txXfrm>
    </dsp:sp>
    <dsp:sp modelId="{4DC1FBE2-D447-42F1-B474-1A0375867D86}">
      <dsp:nvSpPr>
        <dsp:cNvPr id="0" name=""/>
        <dsp:cNvSpPr/>
      </dsp:nvSpPr>
      <dsp:spPr>
        <a:xfrm rot="19729735">
          <a:off x="5127999" y="2523224"/>
          <a:ext cx="1422526" cy="39590"/>
        </a:xfrm>
        <a:custGeom>
          <a:avLst/>
          <a:gdLst/>
          <a:ahLst/>
          <a:cxnLst/>
          <a:rect l="0" t="0" r="0" b="0"/>
          <a:pathLst>
            <a:path>
              <a:moveTo>
                <a:pt x="0" y="19795"/>
              </a:moveTo>
              <a:lnTo>
                <a:pt x="1422526" y="1979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endParaRPr>
        </a:p>
      </dsp:txBody>
      <dsp:txXfrm>
        <a:off x="5803700" y="2507456"/>
        <a:ext cx="71126" cy="71126"/>
      </dsp:txXfrm>
    </dsp:sp>
    <dsp:sp modelId="{BB144689-D988-47CF-9C0E-C670E8BA78B5}">
      <dsp:nvSpPr>
        <dsp:cNvPr id="0" name=""/>
        <dsp:cNvSpPr/>
      </dsp:nvSpPr>
      <dsp:spPr>
        <a:xfrm>
          <a:off x="6237230" y="439726"/>
          <a:ext cx="2475737" cy="2227448"/>
        </a:xfrm>
        <a:prstGeom prst="ellipse">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How is pathetic fallacy used? </a:t>
          </a:r>
        </a:p>
      </dsp:txBody>
      <dsp:txXfrm>
        <a:off x="6599793" y="765928"/>
        <a:ext cx="1750611" cy="1575044"/>
      </dsp:txXfrm>
    </dsp:sp>
    <dsp:sp modelId="{B066E9AA-22A1-4308-A0C6-11B69083F231}">
      <dsp:nvSpPr>
        <dsp:cNvPr id="0" name=""/>
        <dsp:cNvSpPr/>
      </dsp:nvSpPr>
      <dsp:spPr>
        <a:xfrm rot="1950610">
          <a:off x="5157273" y="4113586"/>
          <a:ext cx="786204" cy="39590"/>
        </a:xfrm>
        <a:custGeom>
          <a:avLst/>
          <a:gdLst/>
          <a:ahLst/>
          <a:cxnLst/>
          <a:rect l="0" t="0" r="0" b="0"/>
          <a:pathLst>
            <a:path>
              <a:moveTo>
                <a:pt x="0" y="19795"/>
              </a:moveTo>
              <a:lnTo>
                <a:pt x="786204" y="1979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endParaRPr>
        </a:p>
      </dsp:txBody>
      <dsp:txXfrm>
        <a:off x="5530720" y="4113726"/>
        <a:ext cx="39310" cy="39310"/>
      </dsp:txXfrm>
    </dsp:sp>
    <dsp:sp modelId="{5D224D22-425B-4D75-A1EB-119CF570B10D}">
      <dsp:nvSpPr>
        <dsp:cNvPr id="0" name=""/>
        <dsp:cNvSpPr/>
      </dsp:nvSpPr>
      <dsp:spPr>
        <a:xfrm>
          <a:off x="5466486" y="4015526"/>
          <a:ext cx="3068728" cy="2084543"/>
        </a:xfrm>
        <a:prstGeom prst="ellipse">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Extension: What questions do you have at the end of the scene?</a:t>
          </a:r>
        </a:p>
      </dsp:txBody>
      <dsp:txXfrm>
        <a:off x="5915891" y="4320800"/>
        <a:ext cx="2169918" cy="1473995"/>
      </dsp:txXfrm>
    </dsp:sp>
    <dsp:sp modelId="{23DA02C0-5752-44E4-9CC3-902BE533EF78}">
      <dsp:nvSpPr>
        <dsp:cNvPr id="0" name=""/>
        <dsp:cNvSpPr/>
      </dsp:nvSpPr>
      <dsp:spPr>
        <a:xfrm rot="8361576">
          <a:off x="3312673" y="4148823"/>
          <a:ext cx="421945" cy="39590"/>
        </a:xfrm>
        <a:custGeom>
          <a:avLst/>
          <a:gdLst/>
          <a:ahLst/>
          <a:cxnLst/>
          <a:rect l="0" t="0" r="0" b="0"/>
          <a:pathLst>
            <a:path>
              <a:moveTo>
                <a:pt x="0" y="19795"/>
              </a:moveTo>
              <a:lnTo>
                <a:pt x="421945" y="1979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endParaRPr>
        </a:p>
      </dsp:txBody>
      <dsp:txXfrm rot="10800000">
        <a:off x="3513097" y="4158069"/>
        <a:ext cx="21097" cy="21097"/>
      </dsp:txXfrm>
    </dsp:sp>
    <dsp:sp modelId="{E9DDADF0-4416-4D1F-954F-8F86A7631AA9}">
      <dsp:nvSpPr>
        <dsp:cNvPr id="0" name=""/>
        <dsp:cNvSpPr/>
      </dsp:nvSpPr>
      <dsp:spPr>
        <a:xfrm>
          <a:off x="532048" y="4099749"/>
          <a:ext cx="3577992" cy="2202190"/>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Find some examples of antithesis. Why is it used? </a:t>
          </a:r>
        </a:p>
      </dsp:txBody>
      <dsp:txXfrm>
        <a:off x="1056033" y="4422252"/>
        <a:ext cx="2530022" cy="1557184"/>
      </dsp:txXfrm>
    </dsp:sp>
    <dsp:sp modelId="{C411C9E4-E884-4FBF-B41B-B1648B1C214A}">
      <dsp:nvSpPr>
        <dsp:cNvPr id="0" name=""/>
        <dsp:cNvSpPr/>
      </dsp:nvSpPr>
      <dsp:spPr>
        <a:xfrm rot="12442054">
          <a:off x="2549615" y="2700877"/>
          <a:ext cx="1070147" cy="39590"/>
        </a:xfrm>
        <a:custGeom>
          <a:avLst/>
          <a:gdLst/>
          <a:ahLst/>
          <a:cxnLst/>
          <a:rect l="0" t="0" r="0" b="0"/>
          <a:pathLst>
            <a:path>
              <a:moveTo>
                <a:pt x="0" y="19795"/>
              </a:moveTo>
              <a:lnTo>
                <a:pt x="1070147" y="19795"/>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066800">
            <a:lnSpc>
              <a:spcPct val="90000"/>
            </a:lnSpc>
            <a:spcBef>
              <a:spcPct val="0"/>
            </a:spcBef>
            <a:spcAft>
              <a:spcPct val="35000"/>
            </a:spcAft>
            <a:buNone/>
          </a:pPr>
          <a:endParaRPr lang="en-GB" sz="2400" kern="1200">
            <a:solidFill>
              <a:schemeClr val="tx1"/>
            </a:solidFill>
          </a:endParaRPr>
        </a:p>
      </dsp:txBody>
      <dsp:txXfrm rot="10800000">
        <a:off x="3057935" y="2693918"/>
        <a:ext cx="53507" cy="53507"/>
      </dsp:txXfrm>
    </dsp:sp>
    <dsp:sp modelId="{AE7C1234-BFB6-45E5-8B4A-6CF465899655}">
      <dsp:nvSpPr>
        <dsp:cNvPr id="0" name=""/>
        <dsp:cNvSpPr/>
      </dsp:nvSpPr>
      <dsp:spPr>
        <a:xfrm>
          <a:off x="174017" y="952836"/>
          <a:ext cx="2693114" cy="1916398"/>
        </a:xfrm>
        <a:prstGeom prst="ellipse">
          <a:avLst/>
        </a:prstGeom>
        <a:solidFill>
          <a:schemeClr val="accent3">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Where is it set?</a:t>
          </a:r>
        </a:p>
        <a:p>
          <a:pPr marL="0" lvl="0" indent="0" algn="ctr" defTabSz="1066800">
            <a:lnSpc>
              <a:spcPct val="90000"/>
            </a:lnSpc>
            <a:spcBef>
              <a:spcPct val="0"/>
            </a:spcBef>
            <a:spcAft>
              <a:spcPct val="35000"/>
            </a:spcAft>
            <a:buNone/>
          </a:pPr>
          <a:r>
            <a:rPr lang="en-GB" sz="2400" kern="1200" dirty="0">
              <a:solidFill>
                <a:schemeClr val="tx1"/>
              </a:solidFill>
            </a:rPr>
            <a:t>Why is this effective?</a:t>
          </a:r>
        </a:p>
      </dsp:txBody>
      <dsp:txXfrm>
        <a:off x="568414" y="1233486"/>
        <a:ext cx="1904320" cy="135509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8DE74965-70B4-469E-B4F7-25B713ED08A0}" type="datetimeFigureOut">
              <a:rPr lang="en-GB" smtClean="0"/>
              <a:t>25/08/2019</a:t>
            </a:fld>
            <a:endParaRPr lang="en-GB"/>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33DBBC65-4BD0-43FF-90CD-51F7D9F2D9EB}" type="slidenum">
              <a:rPr lang="en-GB" smtClean="0"/>
              <a:t>‹#›</a:t>
            </a:fld>
            <a:endParaRPr lang="en-GB"/>
          </a:p>
        </p:txBody>
      </p:sp>
    </p:spTree>
    <p:extLst>
      <p:ext uri="{BB962C8B-B14F-4D97-AF65-F5344CB8AC3E}">
        <p14:creationId xmlns:p14="http://schemas.microsoft.com/office/powerpoint/2010/main" val="2282900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91E774-D93A-4B9C-9CDC-B38E903D9D93}"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510380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91E774-D93A-4B9C-9CDC-B38E903D9D93}"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2329524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91E774-D93A-4B9C-9CDC-B38E903D9D93}"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1491238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91E774-D93A-4B9C-9CDC-B38E903D9D93}"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458880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91E774-D93A-4B9C-9CDC-B38E903D9D93}"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4205811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91E774-D93A-4B9C-9CDC-B38E903D9D93}"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4287089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91E774-D93A-4B9C-9CDC-B38E903D9D93}" type="datetimeFigureOut">
              <a:rPr lang="en-GB" smtClean="0"/>
              <a:t>25/08/2019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1575787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91E774-D93A-4B9C-9CDC-B38E903D9D93}" type="datetimeFigureOut">
              <a:rPr lang="en-GB" smtClean="0"/>
              <a:t>25/08/2019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3456992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91E774-D93A-4B9C-9CDC-B38E903D9D93}" type="datetimeFigureOut">
              <a:rPr lang="en-GB" smtClean="0"/>
              <a:t>25/08/2019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3703170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91E774-D93A-4B9C-9CDC-B38E903D9D93}"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3938499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491E774-D93A-4B9C-9CDC-B38E903D9D93}"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86408D-9C30-4789-A81B-F1564ED5991A}" type="slidenum">
              <a:rPr lang="en-GB" smtClean="0"/>
              <a:t>‹#›</a:t>
            </a:fld>
            <a:endParaRPr lang="en-GB"/>
          </a:p>
        </p:txBody>
      </p:sp>
    </p:spTree>
    <p:extLst>
      <p:ext uri="{BB962C8B-B14F-4D97-AF65-F5344CB8AC3E}">
        <p14:creationId xmlns:p14="http://schemas.microsoft.com/office/powerpoint/2010/main" val="3712422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0000"/>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91E774-D93A-4B9C-9CDC-B38E903D9D93}" type="datetimeFigureOut">
              <a:rPr lang="en-GB" smtClean="0"/>
              <a:t>25/08/2019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86408D-9C30-4789-A81B-F1564ED5991A}" type="slidenum">
              <a:rPr lang="en-GB" smtClean="0"/>
              <a:t>‹#›</a:t>
            </a:fld>
            <a:endParaRPr lang="en-GB"/>
          </a:p>
        </p:txBody>
      </p:sp>
    </p:spTree>
    <p:extLst>
      <p:ext uri="{BB962C8B-B14F-4D97-AF65-F5344CB8AC3E}">
        <p14:creationId xmlns:p14="http://schemas.microsoft.com/office/powerpoint/2010/main" val="29251407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2A566-D357-472C-A062-21B16AC7972B}"/>
              </a:ext>
            </a:extLst>
          </p:cNvPr>
          <p:cNvSpPr>
            <a:spLocks noGrp="1"/>
          </p:cNvSpPr>
          <p:nvPr>
            <p:ph type="title"/>
          </p:nvPr>
        </p:nvSpPr>
        <p:spPr>
          <a:ln>
            <a:solidFill>
              <a:schemeClr val="tx1"/>
            </a:solidFill>
          </a:ln>
        </p:spPr>
        <p:txBody>
          <a:bodyPr>
            <a:normAutofit/>
          </a:bodyPr>
          <a:lstStyle/>
          <a:p>
            <a:pPr algn="ctr"/>
            <a:r>
              <a:rPr lang="en-GB" sz="4800" u="sng" dirty="0"/>
              <a:t>Act 1 Scene 1. </a:t>
            </a:r>
          </a:p>
        </p:txBody>
      </p:sp>
      <p:sp>
        <p:nvSpPr>
          <p:cNvPr id="3" name="Subtitle 2">
            <a:extLst>
              <a:ext uri="{FF2B5EF4-FFF2-40B4-BE49-F238E27FC236}">
                <a16:creationId xmlns:a16="http://schemas.microsoft.com/office/drawing/2014/main" id="{A96F8255-5A2C-491E-8201-6993181F2467}"/>
              </a:ext>
            </a:extLst>
          </p:cNvPr>
          <p:cNvSpPr>
            <a:spLocks noGrp="1"/>
          </p:cNvSpPr>
          <p:nvPr>
            <p:ph idx="1"/>
          </p:nvPr>
        </p:nvSpPr>
        <p:spPr>
          <a:ln>
            <a:solidFill>
              <a:schemeClr val="tx1"/>
            </a:solidFill>
          </a:ln>
        </p:spPr>
        <p:txBody>
          <a:bodyPr>
            <a:normAutofit/>
          </a:bodyPr>
          <a:lstStyle/>
          <a:p>
            <a:pPr marL="0" indent="0" algn="ctr">
              <a:buNone/>
            </a:pPr>
            <a:r>
              <a:rPr lang="en-GB" sz="3600" dirty="0"/>
              <a:t>Recap!</a:t>
            </a:r>
          </a:p>
          <a:p>
            <a:pPr marL="0" indent="0" algn="ctr">
              <a:buNone/>
            </a:pPr>
            <a:endParaRPr lang="en-GB" sz="3600" dirty="0"/>
          </a:p>
          <a:p>
            <a:pPr marL="0" indent="0" algn="ctr">
              <a:buNone/>
            </a:pPr>
            <a:r>
              <a:rPr lang="en-GB" sz="3600" dirty="0"/>
              <a:t>Who can remember all 9 of the characteristics of a Shakespearean Tragedy we discussed last lesson? </a:t>
            </a:r>
          </a:p>
        </p:txBody>
      </p:sp>
    </p:spTree>
    <p:extLst>
      <p:ext uri="{BB962C8B-B14F-4D97-AF65-F5344CB8AC3E}">
        <p14:creationId xmlns:p14="http://schemas.microsoft.com/office/powerpoint/2010/main" val="18624140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705" t="22420" r="58279" b="24231"/>
          <a:stretch/>
        </p:blipFill>
        <p:spPr bwMode="auto">
          <a:xfrm>
            <a:off x="1187624" y="332656"/>
            <a:ext cx="6048672" cy="5666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643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629780871"/>
              </p:ext>
            </p:extLst>
          </p:nvPr>
        </p:nvGraphicFramePr>
        <p:xfrm>
          <a:off x="107504" y="116632"/>
          <a:ext cx="8712968"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2087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435280" cy="1138138"/>
          </a:xfrm>
          <a:solidFill>
            <a:schemeClr val="bg1"/>
          </a:solidFill>
          <a:ln>
            <a:solidFill>
              <a:schemeClr val="tx1"/>
            </a:solidFill>
          </a:ln>
        </p:spPr>
        <p:style>
          <a:lnRef idx="1">
            <a:schemeClr val="accent6"/>
          </a:lnRef>
          <a:fillRef idx="2">
            <a:schemeClr val="accent6"/>
          </a:fillRef>
          <a:effectRef idx="1">
            <a:schemeClr val="accent6"/>
          </a:effectRef>
          <a:fontRef idx="minor">
            <a:schemeClr val="dk1"/>
          </a:fontRef>
        </p:style>
        <p:txBody>
          <a:bodyPr>
            <a:normAutofit fontScale="90000"/>
          </a:bodyPr>
          <a:lstStyle/>
          <a:p>
            <a:pPr eaLnBrk="1" hangingPunct="1"/>
            <a:r>
              <a:rPr lang="en-GB" sz="4000" dirty="0"/>
              <a:t>Why is Act 1 Scene 1 an effective opening? </a:t>
            </a:r>
            <a:endParaRPr lang="en-GB" dirty="0"/>
          </a:p>
        </p:txBody>
      </p:sp>
      <p:sp>
        <p:nvSpPr>
          <p:cNvPr id="18435" name="Rectangle 3"/>
          <p:cNvSpPr>
            <a:spLocks noGrp="1" noChangeArrowheads="1"/>
          </p:cNvSpPr>
          <p:nvPr>
            <p:ph type="body" idx="1"/>
          </p:nvPr>
        </p:nvSpPr>
        <p:spPr>
          <a:xfrm>
            <a:off x="179512" y="1628800"/>
            <a:ext cx="8712968" cy="5040560"/>
          </a:xfrm>
          <a:solidFill>
            <a:schemeClr val="accent3">
              <a:lumMod val="20000"/>
              <a:lumOff val="8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a:normAutofit fontScale="92500" lnSpcReduction="10000"/>
          </a:bodyPr>
          <a:lstStyle/>
          <a:p>
            <a:pPr eaLnBrk="1" hangingPunct="1"/>
            <a:r>
              <a:rPr lang="en-GB" sz="2800" dirty="0">
                <a:solidFill>
                  <a:schemeClr val="accent3">
                    <a:lumMod val="50000"/>
                  </a:schemeClr>
                </a:solidFill>
              </a:rPr>
              <a:t>I believe this is an effective opening because...</a:t>
            </a:r>
          </a:p>
          <a:p>
            <a:pPr eaLnBrk="1" hangingPunct="1"/>
            <a:r>
              <a:rPr lang="en-GB" sz="2800" dirty="0">
                <a:solidFill>
                  <a:schemeClr val="accent3">
                    <a:lumMod val="50000"/>
                  </a:schemeClr>
                </a:solidFill>
              </a:rPr>
              <a:t>What techniques are used? </a:t>
            </a:r>
          </a:p>
          <a:p>
            <a:pPr marL="914400" lvl="1" indent="-457200">
              <a:buFont typeface="+mj-lt"/>
              <a:buAutoNum type="arabicPeriod"/>
            </a:pPr>
            <a:r>
              <a:rPr lang="en-GB" sz="2400" dirty="0">
                <a:solidFill>
                  <a:schemeClr val="accent3">
                    <a:lumMod val="50000"/>
                  </a:schemeClr>
                </a:solidFill>
              </a:rPr>
              <a:t>Rhyme</a:t>
            </a:r>
          </a:p>
          <a:p>
            <a:pPr marL="914400" lvl="1" indent="-457200">
              <a:buFont typeface="+mj-lt"/>
              <a:buAutoNum type="arabicPeriod"/>
            </a:pPr>
            <a:r>
              <a:rPr lang="en-GB" sz="2400" dirty="0">
                <a:solidFill>
                  <a:schemeClr val="accent3">
                    <a:lumMod val="50000"/>
                  </a:schemeClr>
                </a:solidFill>
              </a:rPr>
              <a:t>Setting</a:t>
            </a:r>
          </a:p>
          <a:p>
            <a:pPr marL="914400" lvl="1" indent="-457200">
              <a:buFont typeface="+mj-lt"/>
              <a:buAutoNum type="arabicPeriod"/>
            </a:pPr>
            <a:r>
              <a:rPr lang="en-GB" sz="2400" dirty="0">
                <a:solidFill>
                  <a:schemeClr val="accent3">
                    <a:lumMod val="50000"/>
                  </a:schemeClr>
                </a:solidFill>
              </a:rPr>
              <a:t>Pathetic fallacy</a:t>
            </a:r>
          </a:p>
          <a:p>
            <a:pPr marL="914400" lvl="1" indent="-457200">
              <a:buFont typeface="+mj-lt"/>
              <a:buAutoNum type="arabicPeriod"/>
            </a:pPr>
            <a:r>
              <a:rPr lang="en-GB" sz="2400" dirty="0">
                <a:solidFill>
                  <a:schemeClr val="accent3">
                    <a:lumMod val="50000"/>
                  </a:schemeClr>
                </a:solidFill>
              </a:rPr>
              <a:t>Antithesis</a:t>
            </a:r>
          </a:p>
          <a:p>
            <a:pPr eaLnBrk="1" hangingPunct="1"/>
            <a:r>
              <a:rPr lang="en-GB" sz="2800" dirty="0">
                <a:solidFill>
                  <a:srgbClr val="7030A0"/>
                </a:solidFill>
              </a:rPr>
              <a:t>Use some at least two quotations in your response. They could be stage directions or speech. </a:t>
            </a:r>
          </a:p>
          <a:p>
            <a:pPr eaLnBrk="1" hangingPunct="1"/>
            <a:endParaRPr lang="en-GB" sz="2800" dirty="0">
              <a:solidFill>
                <a:srgbClr val="7030A0"/>
              </a:solidFill>
            </a:endParaRPr>
          </a:p>
          <a:p>
            <a:pPr eaLnBrk="1" hangingPunct="1"/>
            <a:r>
              <a:rPr lang="en-GB" sz="2800" dirty="0">
                <a:solidFill>
                  <a:schemeClr val="accent6">
                    <a:lumMod val="75000"/>
                  </a:schemeClr>
                </a:solidFill>
              </a:rPr>
              <a:t>Effect on the reader: What effect would this have on an Jacobean audience or King James? How would they react?</a:t>
            </a:r>
          </a:p>
          <a:p>
            <a:pPr eaLnBrk="1" hangingPunct="1"/>
            <a:endParaRPr lang="en-GB" sz="2800" dirty="0">
              <a:solidFill>
                <a:srgbClr val="FF6600"/>
              </a:solidFill>
            </a:endParaRPr>
          </a:p>
          <a:p>
            <a:pPr eaLnBrk="1" hangingPunct="1"/>
            <a:r>
              <a:rPr lang="en-GB" sz="2800" dirty="0">
                <a:solidFill>
                  <a:srgbClr val="FF0000"/>
                </a:solidFill>
              </a:rPr>
              <a:t>What effect would the opening have on a modern audience? </a:t>
            </a:r>
          </a:p>
          <a:p>
            <a:pPr eaLnBrk="1" hangingPunct="1"/>
            <a:endParaRPr lang="en-US" dirty="0"/>
          </a:p>
        </p:txBody>
      </p:sp>
    </p:spTree>
    <p:extLst>
      <p:ext uri="{BB962C8B-B14F-4D97-AF65-F5344CB8AC3E}">
        <p14:creationId xmlns:p14="http://schemas.microsoft.com/office/powerpoint/2010/main" val="390717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50106"/>
          </a:xfrm>
        </p:spPr>
        <p:txBody>
          <a:bodyPr/>
          <a:lstStyle/>
          <a:p>
            <a:r>
              <a:rPr lang="en-GB" b="1" u="sng" dirty="0">
                <a:effectLst>
                  <a:outerShdw blurRad="38100" dist="38100" dir="2700000" algn="tl">
                    <a:srgbClr val="000000">
                      <a:alpha val="43137"/>
                    </a:srgbClr>
                  </a:outerShdw>
                </a:effectLst>
              </a:rPr>
              <a:t>Self Assessment</a:t>
            </a:r>
          </a:p>
        </p:txBody>
      </p:sp>
      <p:sp>
        <p:nvSpPr>
          <p:cNvPr id="3" name="Content Placeholder 2"/>
          <p:cNvSpPr>
            <a:spLocks noGrp="1"/>
          </p:cNvSpPr>
          <p:nvPr>
            <p:ph idx="1"/>
          </p:nvPr>
        </p:nvSpPr>
        <p:spPr>
          <a:xfrm>
            <a:off x="251520" y="1052736"/>
            <a:ext cx="6048672" cy="5517232"/>
          </a:xfrm>
          <a:solidFill>
            <a:schemeClr val="accent3">
              <a:lumMod val="20000"/>
              <a:lumOff val="80000"/>
            </a:schemeClr>
          </a:solidFill>
          <a:ln>
            <a:solidFill>
              <a:srgbClr val="FF0000"/>
            </a:solidFill>
          </a:ln>
        </p:spPr>
        <p:txBody>
          <a:bodyPr>
            <a:noAutofit/>
          </a:bodyPr>
          <a:lstStyle/>
          <a:p>
            <a:pPr marL="0" indent="0">
              <a:buNone/>
            </a:pPr>
            <a:r>
              <a:rPr lang="en-GB" sz="1800" b="1" dirty="0">
                <a:solidFill>
                  <a:srgbClr val="0070C0"/>
                </a:solidFill>
              </a:rPr>
              <a:t>One reason Shakespeare may have chosen to open the play with the witches is to create an intriguing atmosphere for his audience. He wrote the play primarily for King James I, who had an obsessive interest in witchcraft. The idea of witchcraft was also very popular and intriguing for the religious audience of 1606. Shakespeare uses pathetic fallacy in his opening stage directions, </a:t>
            </a:r>
            <a:r>
              <a:rPr lang="en-GB" sz="1800" b="1" dirty="0"/>
              <a:t>‘</a:t>
            </a:r>
            <a:r>
              <a:rPr lang="en-GB" sz="1800" b="1" dirty="0">
                <a:solidFill>
                  <a:srgbClr val="00B050"/>
                </a:solidFill>
              </a:rPr>
              <a:t>thunder and lightening’</a:t>
            </a:r>
            <a:r>
              <a:rPr lang="en-GB" sz="1800" b="1" dirty="0"/>
              <a:t>. </a:t>
            </a:r>
            <a:r>
              <a:rPr lang="en-GB" sz="1800" b="1" dirty="0">
                <a:solidFill>
                  <a:srgbClr val="7030A0"/>
                </a:solidFill>
              </a:rPr>
              <a:t>This type of stormy weather is associated with a lack of control and it is often a time people stay in doors. The fact that it is the time the witches choose to meet creates a mysterious and perhaps chilling mood, suggesting the witches probably don’t want to be seen, or they have something to hide. </a:t>
            </a:r>
            <a:r>
              <a:rPr lang="en-GB" sz="1800" b="1" dirty="0">
                <a:solidFill>
                  <a:schemeClr val="accent6">
                    <a:lumMod val="75000"/>
                  </a:schemeClr>
                </a:solidFill>
              </a:rPr>
              <a:t>As the idea of witchcraft was so interesting to the Jacobean audience and they believed witches actually existed and could harm virtuous people, they would be hooked straight away, wanting to know what evil the witches were going to bring and expecting the play itself to be dark and dangerous.</a:t>
            </a:r>
            <a:r>
              <a:rPr lang="en-GB" sz="1800" b="1" dirty="0"/>
              <a:t> </a:t>
            </a:r>
            <a:r>
              <a:rPr lang="en-GB" sz="1800" b="1" dirty="0">
                <a:solidFill>
                  <a:srgbClr val="FF0000"/>
                </a:solidFill>
              </a:rPr>
              <a:t>A modern day audience, although the idea of witchcraft fails to evoke the same emotions, may also be intrigued owing to the prevailing theme of superstition and the air of mystery the witches bring.</a:t>
            </a:r>
          </a:p>
        </p:txBody>
      </p:sp>
      <p:sp>
        <p:nvSpPr>
          <p:cNvPr id="4" name="TextBox 3"/>
          <p:cNvSpPr txBox="1"/>
          <p:nvPr/>
        </p:nvSpPr>
        <p:spPr>
          <a:xfrm>
            <a:off x="6516216" y="1412776"/>
            <a:ext cx="2520280" cy="4524315"/>
          </a:xfrm>
          <a:prstGeom prst="rect">
            <a:avLst/>
          </a:prstGeom>
          <a:noFill/>
          <a:ln>
            <a:solidFill>
              <a:schemeClr val="tx1"/>
            </a:solidFill>
          </a:ln>
        </p:spPr>
        <p:txBody>
          <a:bodyPr wrap="square" rtlCol="0">
            <a:spAutoFit/>
          </a:bodyPr>
          <a:lstStyle/>
          <a:p>
            <a:r>
              <a:rPr lang="en-GB" sz="2400" dirty="0"/>
              <a:t>Read the model and then re-read your response.</a:t>
            </a:r>
          </a:p>
          <a:p>
            <a:endParaRPr lang="en-GB" sz="2400" dirty="0"/>
          </a:p>
          <a:p>
            <a:r>
              <a:rPr lang="en-GB" sz="2400" dirty="0"/>
              <a:t>What area is a strength and what can you do to improve?</a:t>
            </a:r>
          </a:p>
          <a:p>
            <a:endParaRPr lang="en-GB" sz="2400" dirty="0"/>
          </a:p>
          <a:p>
            <a:r>
              <a:rPr lang="en-GB" sz="2400" i="1" dirty="0">
                <a:solidFill>
                  <a:srgbClr val="FF0000"/>
                </a:solidFill>
              </a:rPr>
              <a:t>STRENGTH:</a:t>
            </a:r>
          </a:p>
          <a:p>
            <a:endParaRPr lang="en-GB" sz="2400" i="1" dirty="0">
              <a:solidFill>
                <a:srgbClr val="FF0000"/>
              </a:solidFill>
            </a:endParaRPr>
          </a:p>
          <a:p>
            <a:r>
              <a:rPr lang="en-GB" sz="2400" i="1" dirty="0">
                <a:solidFill>
                  <a:srgbClr val="FF0000"/>
                </a:solidFill>
              </a:rPr>
              <a:t>IMPROVEMENT:</a:t>
            </a:r>
          </a:p>
        </p:txBody>
      </p:sp>
    </p:spTree>
    <p:extLst>
      <p:ext uri="{BB962C8B-B14F-4D97-AF65-F5344CB8AC3E}">
        <p14:creationId xmlns:p14="http://schemas.microsoft.com/office/powerpoint/2010/main" val="1945704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74638"/>
            <a:ext cx="8435280" cy="1138138"/>
          </a:xfrm>
          <a:solidFill>
            <a:schemeClr val="accent2">
              <a:lumMod val="40000"/>
              <a:lumOff val="60000"/>
            </a:schemeClr>
          </a:solidFill>
          <a:ln>
            <a:solidFill>
              <a:srgbClr val="FF0000"/>
            </a:solidFill>
          </a:ln>
        </p:spPr>
        <p:style>
          <a:lnRef idx="1">
            <a:schemeClr val="accent6"/>
          </a:lnRef>
          <a:fillRef idx="2">
            <a:schemeClr val="accent6"/>
          </a:fillRef>
          <a:effectRef idx="1">
            <a:schemeClr val="accent6"/>
          </a:effectRef>
          <a:fontRef idx="minor">
            <a:schemeClr val="dk1"/>
          </a:fontRef>
        </p:style>
        <p:txBody>
          <a:bodyPr>
            <a:normAutofit/>
          </a:bodyPr>
          <a:lstStyle/>
          <a:p>
            <a:pPr eaLnBrk="1" hangingPunct="1"/>
            <a:r>
              <a:rPr lang="en-GB" sz="4000" dirty="0"/>
              <a:t>Self Assess – Red pencil</a:t>
            </a:r>
            <a:endParaRPr lang="en-GB" dirty="0"/>
          </a:p>
        </p:txBody>
      </p:sp>
      <p:sp>
        <p:nvSpPr>
          <p:cNvPr id="18435" name="Rectangle 3"/>
          <p:cNvSpPr>
            <a:spLocks noGrp="1" noChangeArrowheads="1"/>
          </p:cNvSpPr>
          <p:nvPr>
            <p:ph type="body" idx="1"/>
          </p:nvPr>
        </p:nvSpPr>
        <p:spPr>
          <a:xfrm>
            <a:off x="179512" y="1484784"/>
            <a:ext cx="5832648" cy="5184576"/>
          </a:xfrm>
          <a:solidFill>
            <a:schemeClr val="accent3">
              <a:lumMod val="20000"/>
              <a:lumOff val="8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pPr eaLnBrk="1" hangingPunct="1"/>
            <a:r>
              <a:rPr lang="en-GB" sz="2800" dirty="0">
                <a:solidFill>
                  <a:schemeClr val="accent3">
                    <a:lumMod val="50000"/>
                  </a:schemeClr>
                </a:solidFill>
              </a:rPr>
              <a:t>Have you:</a:t>
            </a:r>
          </a:p>
          <a:p>
            <a:pPr eaLnBrk="1" hangingPunct="1"/>
            <a:r>
              <a:rPr lang="en-GB" sz="2800" dirty="0">
                <a:solidFill>
                  <a:schemeClr val="accent3">
                    <a:lumMod val="50000"/>
                  </a:schemeClr>
                </a:solidFill>
              </a:rPr>
              <a:t>Explained why the opening is effective? </a:t>
            </a:r>
          </a:p>
          <a:p>
            <a:pPr eaLnBrk="1" hangingPunct="1"/>
            <a:r>
              <a:rPr lang="en-GB" sz="2800" dirty="0">
                <a:solidFill>
                  <a:schemeClr val="accent3">
                    <a:lumMod val="50000"/>
                  </a:schemeClr>
                </a:solidFill>
              </a:rPr>
              <a:t>Found these techniques: </a:t>
            </a:r>
          </a:p>
          <a:p>
            <a:pPr marL="914400" lvl="1" indent="-457200">
              <a:buFont typeface="+mj-lt"/>
              <a:buAutoNum type="arabicPeriod"/>
            </a:pPr>
            <a:r>
              <a:rPr lang="en-GB" sz="2400" dirty="0">
                <a:solidFill>
                  <a:schemeClr val="accent3">
                    <a:lumMod val="50000"/>
                  </a:schemeClr>
                </a:solidFill>
              </a:rPr>
              <a:t>Rhyme</a:t>
            </a:r>
          </a:p>
          <a:p>
            <a:pPr marL="914400" lvl="1" indent="-457200">
              <a:buFont typeface="+mj-lt"/>
              <a:buAutoNum type="arabicPeriod"/>
            </a:pPr>
            <a:r>
              <a:rPr lang="en-GB" sz="2400" dirty="0">
                <a:solidFill>
                  <a:schemeClr val="accent3">
                    <a:lumMod val="50000"/>
                  </a:schemeClr>
                </a:solidFill>
              </a:rPr>
              <a:t>Setting</a:t>
            </a:r>
          </a:p>
          <a:p>
            <a:pPr marL="914400" lvl="1" indent="-457200">
              <a:buFont typeface="+mj-lt"/>
              <a:buAutoNum type="arabicPeriod"/>
            </a:pPr>
            <a:r>
              <a:rPr lang="en-GB" sz="2400" dirty="0">
                <a:solidFill>
                  <a:schemeClr val="accent3">
                    <a:lumMod val="50000"/>
                  </a:schemeClr>
                </a:solidFill>
              </a:rPr>
              <a:t>Pathetic fallacy</a:t>
            </a:r>
          </a:p>
          <a:p>
            <a:pPr marL="914400" lvl="1" indent="-457200">
              <a:buFont typeface="+mj-lt"/>
              <a:buAutoNum type="arabicPeriod"/>
            </a:pPr>
            <a:r>
              <a:rPr lang="en-GB" sz="2400" dirty="0">
                <a:solidFill>
                  <a:schemeClr val="accent3">
                    <a:lumMod val="50000"/>
                  </a:schemeClr>
                </a:solidFill>
              </a:rPr>
              <a:t>Antithesis</a:t>
            </a:r>
          </a:p>
          <a:p>
            <a:pPr eaLnBrk="1" hangingPunct="1"/>
            <a:r>
              <a:rPr lang="en-GB" sz="2800" dirty="0">
                <a:solidFill>
                  <a:srgbClr val="7030A0"/>
                </a:solidFill>
              </a:rPr>
              <a:t>Used at least two quotations in your response? </a:t>
            </a:r>
          </a:p>
          <a:p>
            <a:pPr eaLnBrk="1" hangingPunct="1"/>
            <a:endParaRPr lang="en-GB" sz="2800" dirty="0">
              <a:solidFill>
                <a:srgbClr val="7030A0"/>
              </a:solidFill>
            </a:endParaRPr>
          </a:p>
          <a:p>
            <a:pPr eaLnBrk="1" hangingPunct="1"/>
            <a:r>
              <a:rPr lang="en-GB" sz="2800" dirty="0">
                <a:solidFill>
                  <a:schemeClr val="accent6">
                    <a:lumMod val="75000"/>
                  </a:schemeClr>
                </a:solidFill>
              </a:rPr>
              <a:t>Explained the effect on Shakespeare’s audience? </a:t>
            </a:r>
          </a:p>
          <a:p>
            <a:pPr eaLnBrk="1" hangingPunct="1"/>
            <a:endParaRPr lang="en-GB" sz="2800" dirty="0">
              <a:solidFill>
                <a:srgbClr val="FF6600"/>
              </a:solidFill>
            </a:endParaRPr>
          </a:p>
          <a:p>
            <a:pPr eaLnBrk="1" hangingPunct="1"/>
            <a:r>
              <a:rPr lang="en-GB" sz="2800" dirty="0">
                <a:solidFill>
                  <a:srgbClr val="FF0000"/>
                </a:solidFill>
              </a:rPr>
              <a:t>Explained the effect on a modern audience? </a:t>
            </a:r>
          </a:p>
          <a:p>
            <a:pPr eaLnBrk="1" hangingPunct="1"/>
            <a:endParaRPr lang="en-US" dirty="0"/>
          </a:p>
        </p:txBody>
      </p:sp>
      <p:sp>
        <p:nvSpPr>
          <p:cNvPr id="4" name="TextBox 3"/>
          <p:cNvSpPr txBox="1"/>
          <p:nvPr/>
        </p:nvSpPr>
        <p:spPr>
          <a:xfrm>
            <a:off x="6228184" y="1700808"/>
            <a:ext cx="2520280" cy="4031873"/>
          </a:xfrm>
          <a:prstGeom prst="rect">
            <a:avLst/>
          </a:prstGeom>
          <a:noFill/>
          <a:ln>
            <a:solidFill>
              <a:schemeClr val="tx1"/>
            </a:solidFill>
          </a:ln>
        </p:spPr>
        <p:txBody>
          <a:bodyPr wrap="square" rtlCol="0">
            <a:spAutoFit/>
          </a:bodyPr>
          <a:lstStyle/>
          <a:p>
            <a:r>
              <a:rPr lang="en-GB" sz="3200" dirty="0"/>
              <a:t>What </a:t>
            </a:r>
            <a:r>
              <a:rPr lang="en-GB" sz="3200" b="1" u="sng" dirty="0"/>
              <a:t>colour </a:t>
            </a:r>
            <a:r>
              <a:rPr lang="en-GB" sz="3200" dirty="0"/>
              <a:t>have you achieved and why?</a:t>
            </a:r>
          </a:p>
          <a:p>
            <a:endParaRPr lang="en-GB" sz="3200" dirty="0"/>
          </a:p>
          <a:p>
            <a:r>
              <a:rPr lang="en-GB" sz="3200" dirty="0"/>
              <a:t>How can you achieve the </a:t>
            </a:r>
            <a:r>
              <a:rPr lang="en-GB" sz="3200" b="1" u="sng" dirty="0"/>
              <a:t>next level</a:t>
            </a:r>
            <a:r>
              <a:rPr lang="en-GB" sz="3200" dirty="0"/>
              <a:t>? </a:t>
            </a:r>
          </a:p>
        </p:txBody>
      </p:sp>
    </p:spTree>
    <p:extLst>
      <p:ext uri="{BB962C8B-B14F-4D97-AF65-F5344CB8AC3E}">
        <p14:creationId xmlns:p14="http://schemas.microsoft.com/office/powerpoint/2010/main" val="326966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GB" dirty="0"/>
              <a:t>You do </a:t>
            </a:r>
            <a:r>
              <a:rPr lang="en-GB" b="1" dirty="0"/>
              <a:t>2 GCSEs </a:t>
            </a:r>
            <a:r>
              <a:rPr lang="en-GB" dirty="0"/>
              <a:t>in English</a:t>
            </a:r>
          </a:p>
        </p:txBody>
      </p:sp>
      <p:sp>
        <p:nvSpPr>
          <p:cNvPr id="3" name="Content Placeholder 2"/>
          <p:cNvSpPr>
            <a:spLocks noGrp="1"/>
          </p:cNvSpPr>
          <p:nvPr>
            <p:ph idx="1"/>
          </p:nvPr>
        </p:nvSpPr>
        <p:spPr>
          <a:ln>
            <a:solidFill>
              <a:schemeClr val="tx1"/>
            </a:solidFill>
          </a:ln>
        </p:spPr>
        <p:txBody>
          <a:bodyPr/>
          <a:lstStyle/>
          <a:p>
            <a:r>
              <a:rPr lang="en-GB" dirty="0"/>
              <a:t>One in English language (reading and writing)</a:t>
            </a:r>
          </a:p>
          <a:p>
            <a:r>
              <a:rPr lang="en-GB" dirty="0"/>
              <a:t>One in English </a:t>
            </a:r>
            <a:r>
              <a:rPr lang="en-GB" b="1" u="sng" dirty="0"/>
              <a:t>literature.</a:t>
            </a:r>
          </a:p>
          <a:p>
            <a:r>
              <a:rPr lang="en-GB" dirty="0"/>
              <a:t>For part of your literature GCSE, you will answer a question on a Shakespeare play. </a:t>
            </a:r>
          </a:p>
          <a:p>
            <a:r>
              <a:rPr lang="en-GB" dirty="0"/>
              <a:t>We will do Macbeth for the exam. </a:t>
            </a:r>
            <a:r>
              <a:rPr lang="en-GB" b="1" u="sng" dirty="0"/>
              <a:t> </a:t>
            </a:r>
          </a:p>
        </p:txBody>
      </p:sp>
    </p:spTree>
    <p:extLst>
      <p:ext uri="{BB962C8B-B14F-4D97-AF65-F5344CB8AC3E}">
        <p14:creationId xmlns:p14="http://schemas.microsoft.com/office/powerpoint/2010/main" val="214679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3355" t="8929" r="33323" b="29615"/>
          <a:stretch/>
        </p:blipFill>
        <p:spPr bwMode="auto">
          <a:xfrm>
            <a:off x="1619672" y="404664"/>
            <a:ext cx="5544616" cy="5749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835696" y="1340768"/>
            <a:ext cx="1944216" cy="36004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691680" y="2348880"/>
            <a:ext cx="3024336" cy="1296144"/>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691680" y="4293096"/>
            <a:ext cx="5328592" cy="864096"/>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7497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style>
          <a:lnRef idx="2">
            <a:schemeClr val="accent1">
              <a:shade val="50000"/>
            </a:schemeClr>
          </a:lnRef>
          <a:fillRef idx="1">
            <a:schemeClr val="accent1"/>
          </a:fillRef>
          <a:effectRef idx="0">
            <a:schemeClr val="accent1"/>
          </a:effectRef>
          <a:fontRef idx="minor">
            <a:schemeClr val="lt1"/>
          </a:fontRef>
        </p:style>
        <p:txBody>
          <a:bodyPr/>
          <a:lstStyle/>
          <a:p>
            <a:r>
              <a:rPr lang="en-GB" dirty="0"/>
              <a:t>Assessment Objectives</a:t>
            </a:r>
          </a:p>
        </p:txBody>
      </p:sp>
      <p:pic>
        <p:nvPicPr>
          <p:cNvPr id="4" name="table"/>
          <p:cNvPicPr>
            <a:picLocks noChangeAspect="1"/>
          </p:cNvPicPr>
          <p:nvPr/>
        </p:nvPicPr>
        <p:blipFill>
          <a:blip r:embed="rId2"/>
          <a:stretch>
            <a:fillRect/>
          </a:stretch>
        </p:blipFill>
        <p:spPr>
          <a:xfrm>
            <a:off x="457200" y="1484784"/>
            <a:ext cx="8229600" cy="5121274"/>
          </a:xfrm>
          <a:prstGeom prst="rect">
            <a:avLst/>
          </a:prstGeom>
        </p:spPr>
      </p:pic>
      <p:sp>
        <p:nvSpPr>
          <p:cNvPr id="5" name="Oval 4"/>
          <p:cNvSpPr/>
          <p:nvPr/>
        </p:nvSpPr>
        <p:spPr>
          <a:xfrm>
            <a:off x="179512" y="1322904"/>
            <a:ext cx="8784976" cy="213321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4500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a:bodyPr>
          <a:lstStyle/>
          <a:p>
            <a:r>
              <a:rPr lang="en-GB" dirty="0"/>
              <a:t>Before we start to read the opening…</a:t>
            </a:r>
          </a:p>
        </p:txBody>
      </p:sp>
      <p:sp>
        <p:nvSpPr>
          <p:cNvPr id="3" name="Content Placeholder 2"/>
          <p:cNvSpPr>
            <a:spLocks noGrp="1"/>
          </p:cNvSpPr>
          <p:nvPr>
            <p:ph idx="1"/>
          </p:nvPr>
        </p:nvSpPr>
        <p:spPr>
          <a:ln>
            <a:solidFill>
              <a:schemeClr val="tx1"/>
            </a:solidFill>
          </a:ln>
        </p:spPr>
        <p:txBody>
          <a:bodyPr>
            <a:normAutofit/>
          </a:bodyPr>
          <a:lstStyle/>
          <a:p>
            <a:r>
              <a:rPr lang="en-GB" dirty="0"/>
              <a:t>We need to know these key terms:</a:t>
            </a:r>
          </a:p>
          <a:p>
            <a:pPr marL="514350" indent="-514350">
              <a:buFont typeface="+mj-lt"/>
              <a:buAutoNum type="arabicPeriod"/>
            </a:pPr>
            <a:r>
              <a:rPr lang="en-GB" dirty="0"/>
              <a:t>Rhyming couplet</a:t>
            </a:r>
          </a:p>
          <a:p>
            <a:pPr marL="514350" indent="-514350">
              <a:buFont typeface="+mj-lt"/>
              <a:buAutoNum type="arabicPeriod"/>
            </a:pPr>
            <a:endParaRPr lang="en-GB" dirty="0"/>
          </a:p>
          <a:p>
            <a:pPr marL="514350" indent="-514350">
              <a:buFont typeface="+mj-lt"/>
              <a:buAutoNum type="arabicPeriod"/>
            </a:pPr>
            <a:r>
              <a:rPr lang="en-GB" dirty="0"/>
              <a:t>Setting</a:t>
            </a:r>
          </a:p>
          <a:p>
            <a:pPr marL="514350" indent="-514350">
              <a:buFont typeface="+mj-lt"/>
              <a:buAutoNum type="arabicPeriod"/>
            </a:pPr>
            <a:endParaRPr lang="en-GB" dirty="0"/>
          </a:p>
          <a:p>
            <a:pPr marL="514350" indent="-514350">
              <a:buFont typeface="+mj-lt"/>
              <a:buAutoNum type="arabicPeriod"/>
            </a:pPr>
            <a:r>
              <a:rPr lang="en-GB" dirty="0"/>
              <a:t>Antithesis</a:t>
            </a:r>
          </a:p>
          <a:p>
            <a:pPr marL="514350" indent="-514350">
              <a:buFont typeface="+mj-lt"/>
              <a:buAutoNum type="arabicPeriod"/>
            </a:pPr>
            <a:endParaRPr lang="en-GB" dirty="0"/>
          </a:p>
          <a:p>
            <a:pPr marL="514350" indent="-514350">
              <a:buFont typeface="+mj-lt"/>
              <a:buAutoNum type="arabicPeriod"/>
            </a:pPr>
            <a:r>
              <a:rPr lang="en-GB" dirty="0"/>
              <a:t>Pathetic fallacy.</a:t>
            </a:r>
          </a:p>
        </p:txBody>
      </p:sp>
      <p:sp>
        <p:nvSpPr>
          <p:cNvPr id="4" name="5-Point Star 3"/>
          <p:cNvSpPr/>
          <p:nvPr/>
        </p:nvSpPr>
        <p:spPr>
          <a:xfrm>
            <a:off x="4860032" y="2492896"/>
            <a:ext cx="2880320" cy="2880320"/>
          </a:xfrm>
          <a:prstGeom prst="star5">
            <a:avLst>
              <a:gd name="adj" fmla="val 27933"/>
              <a:gd name="hf" fmla="val 105146"/>
              <a:gd name="vf" fmla="val 11055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Do we know any already? </a:t>
            </a:r>
          </a:p>
        </p:txBody>
      </p:sp>
    </p:spTree>
    <p:extLst>
      <p:ext uri="{BB962C8B-B14F-4D97-AF65-F5344CB8AC3E}">
        <p14:creationId xmlns:p14="http://schemas.microsoft.com/office/powerpoint/2010/main" val="88731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arn(inVertic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arn(inVertical)">
                                      <p:cBhvr>
                                        <p:cTn id="3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a:bodyPr>
          <a:lstStyle/>
          <a:p>
            <a:r>
              <a:rPr lang="en-GB" dirty="0"/>
              <a:t>Antithesis</a:t>
            </a:r>
          </a:p>
        </p:txBody>
      </p:sp>
      <p:sp>
        <p:nvSpPr>
          <p:cNvPr id="3" name="Content Placeholder 2"/>
          <p:cNvSpPr>
            <a:spLocks noGrp="1"/>
          </p:cNvSpPr>
          <p:nvPr>
            <p:ph idx="1"/>
          </p:nvPr>
        </p:nvSpPr>
        <p:spPr>
          <a:ln>
            <a:solidFill>
              <a:schemeClr val="tx1"/>
            </a:solidFill>
          </a:ln>
        </p:spPr>
        <p:txBody>
          <a:bodyPr>
            <a:normAutofit/>
          </a:bodyPr>
          <a:lstStyle/>
          <a:p>
            <a:r>
              <a:rPr lang="en-GB" dirty="0"/>
              <a:t>Two different ideas put together for effect. </a:t>
            </a:r>
          </a:p>
        </p:txBody>
      </p:sp>
      <p:sp>
        <p:nvSpPr>
          <p:cNvPr id="4" name="5-Point Star 3"/>
          <p:cNvSpPr/>
          <p:nvPr/>
        </p:nvSpPr>
        <p:spPr>
          <a:xfrm>
            <a:off x="4860032" y="2492896"/>
            <a:ext cx="2880320" cy="2880320"/>
          </a:xfrm>
          <a:prstGeom prst="star5">
            <a:avLst>
              <a:gd name="adj" fmla="val 27933"/>
              <a:gd name="hf" fmla="val 105146"/>
              <a:gd name="vf" fmla="val 11055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Copy this down!</a:t>
            </a:r>
          </a:p>
        </p:txBody>
      </p:sp>
    </p:spTree>
    <p:extLst>
      <p:ext uri="{BB962C8B-B14F-4D97-AF65-F5344CB8AC3E}">
        <p14:creationId xmlns:p14="http://schemas.microsoft.com/office/powerpoint/2010/main" val="2935494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normAutofit/>
          </a:bodyPr>
          <a:lstStyle/>
          <a:p>
            <a:r>
              <a:rPr lang="en-GB" dirty="0"/>
              <a:t>Pathetic Fallacy</a:t>
            </a:r>
          </a:p>
        </p:txBody>
      </p:sp>
      <p:sp>
        <p:nvSpPr>
          <p:cNvPr id="3" name="Content Placeholder 2"/>
          <p:cNvSpPr>
            <a:spLocks noGrp="1"/>
          </p:cNvSpPr>
          <p:nvPr>
            <p:ph idx="1"/>
          </p:nvPr>
        </p:nvSpPr>
        <p:spPr>
          <a:ln>
            <a:solidFill>
              <a:schemeClr val="tx1"/>
            </a:solidFill>
          </a:ln>
        </p:spPr>
        <p:txBody>
          <a:bodyPr>
            <a:normAutofit/>
          </a:bodyPr>
          <a:lstStyle/>
          <a:p>
            <a:r>
              <a:rPr lang="en-GB" dirty="0"/>
              <a:t>A literary device - the write uses the weather to reflect the mood of a character. </a:t>
            </a:r>
          </a:p>
        </p:txBody>
      </p:sp>
      <p:sp>
        <p:nvSpPr>
          <p:cNvPr id="5" name="AutoShape 2" descr="Image result for pathetic fallacy"/>
          <p:cNvSpPr>
            <a:spLocks noChangeAspect="1" noChangeArrowheads="1"/>
          </p:cNvSpPr>
          <p:nvPr/>
        </p:nvSpPr>
        <p:spPr bwMode="auto">
          <a:xfrm>
            <a:off x="6350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7" y="3429000"/>
            <a:ext cx="3168352"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961249"/>
            <a:ext cx="280831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5-Point Star 3"/>
          <p:cNvSpPr/>
          <p:nvPr/>
        </p:nvSpPr>
        <p:spPr>
          <a:xfrm>
            <a:off x="6372200" y="3429000"/>
            <a:ext cx="2880320" cy="2880320"/>
          </a:xfrm>
          <a:prstGeom prst="star5">
            <a:avLst>
              <a:gd name="adj" fmla="val 27933"/>
              <a:gd name="hf" fmla="val 105146"/>
              <a:gd name="vf" fmla="val 11055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Copy this down!</a:t>
            </a:r>
          </a:p>
        </p:txBody>
      </p:sp>
    </p:spTree>
    <p:extLst>
      <p:ext uri="{BB962C8B-B14F-4D97-AF65-F5344CB8AC3E}">
        <p14:creationId xmlns:p14="http://schemas.microsoft.com/office/powerpoint/2010/main" val="3415384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148"/>
            <a:ext cx="8229600" cy="562074"/>
          </a:xfrm>
        </p:spPr>
        <p:txBody>
          <a:bodyPr>
            <a:normAutofit fontScale="90000"/>
          </a:bodyPr>
          <a:lstStyle/>
          <a:p>
            <a:r>
              <a:rPr lang="en-GB" b="1" dirty="0">
                <a:effectLst>
                  <a:outerShdw blurRad="38100" dist="38100" dir="2700000" algn="tl">
                    <a:srgbClr val="000000">
                      <a:alpha val="43137"/>
                    </a:srgbClr>
                  </a:outerShdw>
                </a:effectLst>
              </a:rPr>
              <a:t>King James I’s interests…</a:t>
            </a:r>
          </a:p>
        </p:txBody>
      </p:sp>
      <p:sp>
        <p:nvSpPr>
          <p:cNvPr id="4" name="Content Placeholder 2"/>
          <p:cNvSpPr txBox="1">
            <a:spLocks/>
          </p:cNvSpPr>
          <p:nvPr/>
        </p:nvSpPr>
        <p:spPr>
          <a:xfrm>
            <a:off x="467544" y="1268760"/>
            <a:ext cx="8100276" cy="5069160"/>
          </a:xfrm>
          <a:prstGeom prst="rect">
            <a:avLst/>
          </a:prstGeom>
          <a:solidFill>
            <a:schemeClr val="accent3">
              <a:lumMod val="20000"/>
              <a:lumOff val="80000"/>
            </a:schemeClr>
          </a:solidFill>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r>
              <a:rPr lang="en-GB" dirty="0"/>
              <a:t>The play was written for King James I.</a:t>
            </a:r>
          </a:p>
          <a:p>
            <a:endParaRPr lang="en-GB" dirty="0"/>
          </a:p>
          <a:p>
            <a:r>
              <a:rPr lang="en-GB" dirty="0"/>
              <a:t>Witches were included because King James was </a:t>
            </a:r>
            <a:r>
              <a:rPr lang="en-GB" i="1" dirty="0"/>
              <a:t>obsessed </a:t>
            </a:r>
            <a:r>
              <a:rPr lang="en-GB" dirty="0"/>
              <a:t>with witches.</a:t>
            </a:r>
          </a:p>
          <a:p>
            <a:endParaRPr lang="en-GB" dirty="0"/>
          </a:p>
          <a:p>
            <a:r>
              <a:rPr lang="en-GB" dirty="0"/>
              <a:t>He believed that witches tried to poison him and because of this, wrote a book which told its readers how to find witches and what to do with them.</a:t>
            </a:r>
          </a:p>
        </p:txBody>
      </p:sp>
    </p:spTree>
    <p:extLst>
      <p:ext uri="{BB962C8B-B14F-4D97-AF65-F5344CB8AC3E}">
        <p14:creationId xmlns:p14="http://schemas.microsoft.com/office/powerpoint/2010/main" val="2142123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GB" dirty="0"/>
              <a:t>Let’s read Act 1 Scene 1.</a:t>
            </a:r>
          </a:p>
        </p:txBody>
      </p:sp>
      <p:sp>
        <p:nvSpPr>
          <p:cNvPr id="3" name="Content Placeholder 2"/>
          <p:cNvSpPr>
            <a:spLocks noGrp="1"/>
          </p:cNvSpPr>
          <p:nvPr>
            <p:ph idx="1"/>
          </p:nvPr>
        </p:nvSpPr>
        <p:spPr>
          <a:xfrm>
            <a:off x="2216133" y="2406660"/>
            <a:ext cx="4114800" cy="2548880"/>
          </a:xfrm>
          <a:solidFill>
            <a:schemeClr val="accent5">
              <a:lumMod val="20000"/>
              <a:lumOff val="80000"/>
            </a:schemeClr>
          </a:solidFill>
          <a:ln>
            <a:solidFill>
              <a:schemeClr val="tx1"/>
            </a:solidFill>
          </a:ln>
        </p:spPr>
        <p:txBody>
          <a:bodyPr/>
          <a:lstStyle/>
          <a:p>
            <a:r>
              <a:rPr lang="en-GB" b="1" u="sng" dirty="0"/>
              <a:t>Expectations:</a:t>
            </a:r>
          </a:p>
          <a:p>
            <a:pPr marL="514350" indent="-514350">
              <a:buFont typeface="+mj-lt"/>
              <a:buAutoNum type="arabicPeriod"/>
            </a:pPr>
            <a:r>
              <a:rPr lang="en-GB" dirty="0"/>
              <a:t>No silly behaviour</a:t>
            </a:r>
          </a:p>
          <a:p>
            <a:pPr marL="514350" indent="-514350">
              <a:buFont typeface="+mj-lt"/>
              <a:buAutoNum type="arabicPeriod"/>
            </a:pPr>
            <a:r>
              <a:rPr lang="en-GB" dirty="0"/>
              <a:t>One voice at a time</a:t>
            </a:r>
          </a:p>
          <a:p>
            <a:pPr marL="514350" indent="-514350">
              <a:buFont typeface="+mj-lt"/>
              <a:buAutoNum type="arabicPeriod"/>
            </a:pPr>
            <a:r>
              <a:rPr lang="en-GB" dirty="0"/>
              <a:t>Respect each other</a:t>
            </a:r>
          </a:p>
        </p:txBody>
      </p:sp>
    </p:spTree>
    <p:extLst>
      <p:ext uri="{BB962C8B-B14F-4D97-AF65-F5344CB8AC3E}">
        <p14:creationId xmlns:p14="http://schemas.microsoft.com/office/powerpoint/2010/main" val="416478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arn(inVertic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274</TotalTime>
  <Words>662</Words>
  <Application>Microsoft Office PowerPoint</Application>
  <PresentationFormat>On-screen Show (4:3)</PresentationFormat>
  <Paragraphs>81</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Act 1 Scene 1. </vt:lpstr>
      <vt:lpstr>You do 2 GCSEs in English</vt:lpstr>
      <vt:lpstr>PowerPoint Presentation</vt:lpstr>
      <vt:lpstr>Assessment Objectives</vt:lpstr>
      <vt:lpstr>Before we start to read the opening…</vt:lpstr>
      <vt:lpstr>Antithesis</vt:lpstr>
      <vt:lpstr>Pathetic Fallacy</vt:lpstr>
      <vt:lpstr>King James I’s interests…</vt:lpstr>
      <vt:lpstr>Let’s read Act 1 Scene 1.</vt:lpstr>
      <vt:lpstr>PowerPoint Presentation</vt:lpstr>
      <vt:lpstr>PowerPoint Presentation</vt:lpstr>
      <vt:lpstr>Why is Act 1 Scene 1 an effective opening? </vt:lpstr>
      <vt:lpstr>Self Assessment</vt:lpstr>
      <vt:lpstr>Self Assess – Red pencil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Monday 5th March Assessment Feedback – Green for Growth</dc:title>
  <dc:creator>Emma</dc:creator>
  <cp:lastModifiedBy>Emma Salt</cp:lastModifiedBy>
  <cp:revision>23</cp:revision>
  <cp:lastPrinted>2018-03-05T07:39:52Z</cp:lastPrinted>
  <dcterms:created xsi:type="dcterms:W3CDTF">2018-03-03T17:02:36Z</dcterms:created>
  <dcterms:modified xsi:type="dcterms:W3CDTF">2019-08-25T09:33:46Z</dcterms:modified>
</cp:coreProperties>
</file>