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56" r:id="rId4"/>
    <p:sldId id="257" r:id="rId5"/>
    <p:sldId id="258" r:id="rId6"/>
    <p:sldId id="265" r:id="rId7"/>
    <p:sldId id="259" r:id="rId8"/>
    <p:sldId id="260" r:id="rId9"/>
    <p:sldId id="269" r:id="rId10"/>
    <p:sldId id="270" r:id="rId11"/>
    <p:sldId id="274" r:id="rId12"/>
    <p:sldId id="275" r:id="rId13"/>
    <p:sldId id="277" r:id="rId14"/>
    <p:sldId id="279" r:id="rId15"/>
    <p:sldId id="280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07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6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85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4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45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00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7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96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1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1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94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06DE6-373D-4B5A-91C3-55FCE59E13EC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B1DAC-C42A-4C0A-8FD4-9346F0EAB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39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br>
              <a:rPr lang="en-GB" u="sng" dirty="0"/>
            </a:br>
            <a:r>
              <a:rPr lang="en-GB" u="sng" dirty="0"/>
              <a:t>Speaking and Listening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rot="553163">
            <a:off x="5156389" y="2167398"/>
            <a:ext cx="3448563" cy="3977548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What does mental </a:t>
            </a:r>
            <a:r>
              <a:rPr lang="en-GB" u="sng" dirty="0">
                <a:solidFill>
                  <a:srgbClr val="7030A0"/>
                </a:solidFill>
              </a:rPr>
              <a:t>health mean </a:t>
            </a:r>
            <a:r>
              <a:rPr lang="en-GB" dirty="0">
                <a:solidFill>
                  <a:srgbClr val="7030A0"/>
                </a:solidFill>
              </a:rPr>
              <a:t>to you?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What did it mean in Shakespeare’s time?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How does gender affect mental health?</a:t>
            </a:r>
          </a:p>
        </p:txBody>
      </p:sp>
      <p:pic>
        <p:nvPicPr>
          <p:cNvPr id="3074" name="Picture 2" descr="Image result for mental heal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" y="1700808"/>
            <a:ext cx="4633780" cy="352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0194" y="5517232"/>
            <a:ext cx="208823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Books away </a:t>
            </a:r>
            <a:r>
              <a:rPr lang="en-GB"/>
              <a:t>for today!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798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What are </a:t>
            </a:r>
            <a:r>
              <a:rPr lang="en-GB" i="1" dirty="0"/>
              <a:t>stage directions</a:t>
            </a:r>
            <a:r>
              <a:rPr lang="en-GB" dirty="0"/>
              <a:t>?</a:t>
            </a:r>
          </a:p>
        </p:txBody>
      </p:sp>
      <p:pic>
        <p:nvPicPr>
          <p:cNvPr id="2050" name="Picture 2" descr="Image result for lady macb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34194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69155"/>
      </p:ext>
    </p:extLst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348880"/>
            <a:ext cx="7416800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>
                <a:latin typeface="Comic Sans MS" pitchFamily="66" charset="0"/>
              </a:rPr>
              <a:t>Go through the extract.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>
                <a:latin typeface="Comic Sans MS" pitchFamily="66" charset="0"/>
              </a:rPr>
              <a:t>Add a range of stage directions based on each </a:t>
            </a:r>
            <a:r>
              <a:rPr lang="en-GB" sz="4400" dirty="0">
                <a:solidFill>
                  <a:srgbClr val="7030A0"/>
                </a:solidFill>
                <a:latin typeface="Comic Sans MS" pitchFamily="66" charset="0"/>
              </a:rPr>
              <a:t>line</a:t>
            </a:r>
            <a:r>
              <a:rPr lang="en-GB" sz="4400" dirty="0">
                <a:latin typeface="Comic Sans MS" pitchFamily="66" charset="0"/>
              </a:rPr>
              <a:t>, </a:t>
            </a:r>
            <a:r>
              <a:rPr lang="en-GB" sz="440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phrase</a:t>
            </a:r>
            <a:r>
              <a:rPr lang="en-GB" sz="4400" dirty="0">
                <a:latin typeface="Comic Sans MS" pitchFamily="66" charset="0"/>
              </a:rPr>
              <a:t> or </a:t>
            </a:r>
            <a:r>
              <a:rPr lang="en-GB" sz="4400" dirty="0">
                <a:solidFill>
                  <a:srgbClr val="FF0000"/>
                </a:solidFill>
                <a:latin typeface="Comic Sans MS" pitchFamily="66" charset="0"/>
              </a:rPr>
              <a:t>word.</a:t>
            </a:r>
            <a:r>
              <a:rPr lang="en-GB" sz="4400" dirty="0">
                <a:latin typeface="Comic Sans MS" pitchFamily="66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1491" y="476672"/>
            <a:ext cx="74168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latin typeface="Comic Sans MS" pitchFamily="66" charset="0"/>
              </a:rPr>
              <a:t>Five minute challenge: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latin typeface="Comic Sans MS" pitchFamily="66" charset="0"/>
              </a:rPr>
              <a:t>Silent and independent work.  </a:t>
            </a:r>
          </a:p>
        </p:txBody>
      </p:sp>
    </p:spTree>
    <p:extLst>
      <p:ext uri="{BB962C8B-B14F-4D97-AF65-F5344CB8AC3E}">
        <p14:creationId xmlns:p14="http://schemas.microsoft.com/office/powerpoint/2010/main" val="1269165058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348880"/>
            <a:ext cx="7416800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>
                <a:latin typeface="Comic Sans MS" pitchFamily="66" charset="0"/>
              </a:rPr>
              <a:t>Discuss and share your ideas with  your partner.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4400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>
                <a:latin typeface="Comic Sans MS" pitchFamily="66" charset="0"/>
              </a:rPr>
              <a:t>Did you find any similarities or differences?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1491" y="476672"/>
            <a:ext cx="74168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latin typeface="Comic Sans MS" pitchFamily="66" charset="0"/>
              </a:rPr>
              <a:t>Three minutes in the pairs you’re sat 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1556792"/>
            <a:ext cx="7416800" cy="21236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latin typeface="Comic Sans MS" pitchFamily="66" charset="0"/>
              </a:rPr>
              <a:t>Hands down for three minutes.</a:t>
            </a:r>
          </a:p>
        </p:txBody>
      </p:sp>
    </p:spTree>
    <p:extLst>
      <p:ext uri="{BB962C8B-B14F-4D97-AF65-F5344CB8AC3E}">
        <p14:creationId xmlns:p14="http://schemas.microsoft.com/office/powerpoint/2010/main" val="37699873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What words give us clues about Lady Macbeth’s mind?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8" t="15909" r="64972" b="61111"/>
          <a:stretch/>
        </p:blipFill>
        <p:spPr bwMode="auto">
          <a:xfrm>
            <a:off x="899591" y="1844824"/>
            <a:ext cx="7414963" cy="3921402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910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What does this tell us about her?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8" t="15909" r="64972" b="61111"/>
          <a:stretch/>
        </p:blipFill>
        <p:spPr bwMode="auto">
          <a:xfrm>
            <a:off x="899591" y="2204864"/>
            <a:ext cx="7414963" cy="3921402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6737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50 word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  <a:ln>
            <a:solidFill>
              <a:schemeClr val="tx2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How is Lady Macbeth presented in this extract?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Language?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Punctuation?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/>
              <a:t>Context? 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70358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Speaking and listening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Work in pairs</a:t>
            </a:r>
          </a:p>
          <a:p>
            <a:pPr marL="0" indent="0">
              <a:buNone/>
            </a:pPr>
            <a:r>
              <a:rPr lang="en-GB" dirty="0"/>
              <a:t>Act out ‘out damned spot’ extract with your stage directions.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Act out a conversation between the doctor and Lady Macbeth, complete with stage directions.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3057103"/>
            <a:ext cx="3168352" cy="16312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Expectations:</a:t>
            </a:r>
          </a:p>
          <a:p>
            <a:r>
              <a:rPr lang="en-GB" sz="2000" dirty="0"/>
              <a:t>Work on this task only</a:t>
            </a:r>
          </a:p>
          <a:p>
            <a:r>
              <a:rPr lang="en-GB" sz="2000" dirty="0"/>
              <a:t>Talk to your peer only</a:t>
            </a:r>
          </a:p>
          <a:p>
            <a:r>
              <a:rPr lang="en-GB" sz="2000" dirty="0"/>
              <a:t>No silliness </a:t>
            </a:r>
          </a:p>
          <a:p>
            <a:r>
              <a:rPr lang="en-GB" sz="2000" dirty="0"/>
              <a:t>Be respectful. </a:t>
            </a:r>
          </a:p>
        </p:txBody>
      </p:sp>
    </p:spTree>
    <p:extLst>
      <p:ext uri="{BB962C8B-B14F-4D97-AF65-F5344CB8AC3E}">
        <p14:creationId xmlns:p14="http://schemas.microsoft.com/office/powerpoint/2010/main" val="393753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Acting out to the full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Work in pairs</a:t>
            </a:r>
          </a:p>
          <a:p>
            <a:pPr marL="0" indent="0">
              <a:buNone/>
            </a:pPr>
            <a:r>
              <a:rPr lang="en-GB" dirty="0"/>
              <a:t>Act out ‘out damned spot’ extract with your stage directions.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Act out a conversation between the doctor and Lady Macbeth, complete with stage directions.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3057103"/>
            <a:ext cx="3168352" cy="16312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Expectations:</a:t>
            </a:r>
          </a:p>
          <a:p>
            <a:r>
              <a:rPr lang="en-GB" sz="2000" dirty="0"/>
              <a:t>Work on this task only</a:t>
            </a:r>
          </a:p>
          <a:p>
            <a:r>
              <a:rPr lang="en-GB" sz="2000" dirty="0"/>
              <a:t>Talk to your peer only</a:t>
            </a:r>
          </a:p>
          <a:p>
            <a:r>
              <a:rPr lang="en-GB" sz="2000" dirty="0"/>
              <a:t>No silliness </a:t>
            </a:r>
          </a:p>
          <a:p>
            <a:r>
              <a:rPr lang="en-GB" sz="2000" dirty="0"/>
              <a:t>Be respectful. </a:t>
            </a:r>
          </a:p>
        </p:txBody>
      </p:sp>
    </p:spTree>
    <p:extLst>
      <p:ext uri="{BB962C8B-B14F-4D97-AF65-F5344CB8AC3E}">
        <p14:creationId xmlns:p14="http://schemas.microsoft.com/office/powerpoint/2010/main" val="177943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55" t="23106" r="22583" b="27778"/>
          <a:stretch/>
        </p:blipFill>
        <p:spPr bwMode="auto">
          <a:xfrm>
            <a:off x="395536" y="421641"/>
            <a:ext cx="8281291" cy="5976664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3568" y="548680"/>
            <a:ext cx="3852613" cy="58496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3567" y="1484783"/>
            <a:ext cx="3852613" cy="2160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8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Gender and mental health.</a:t>
            </a:r>
            <a:br>
              <a:rPr lang="en-GB" dirty="0"/>
            </a:br>
            <a:r>
              <a:rPr lang="en-GB" dirty="0"/>
              <a:t>What do you notice?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mental health men and wo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02904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76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8104" y="274638"/>
            <a:ext cx="3178696" cy="272231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How does gender affect mental health?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887358" cy="569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628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Mental health and Shakespeare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GB" dirty="0"/>
              <a:t>In the Elizabethan era (16th and 17th century), doctors, and patients alike, were not privileged with the security of health much like we are in today's times.  </a:t>
            </a:r>
          </a:p>
          <a:p>
            <a:r>
              <a:rPr lang="en-GB" dirty="0"/>
              <a:t>In fact, scurvy, a disease resulting from a vitamin c deficiency, killed an estimated two million sailors during the Elizabethan era (</a:t>
            </a:r>
            <a:r>
              <a:rPr lang="en-GB" dirty="0" err="1"/>
              <a:t>Drymon</a:t>
            </a:r>
            <a:r>
              <a:rPr lang="en-GB" dirty="0"/>
              <a:t>, 114). Death from scurvy in today's world is practically unheard of, as treatments for such diseases are both simple and effective. </a:t>
            </a:r>
          </a:p>
          <a:p>
            <a:r>
              <a:rPr lang="en-GB" dirty="0"/>
              <a:t>But how has the history of treatments for human mental health progressed? </a:t>
            </a:r>
          </a:p>
        </p:txBody>
      </p:sp>
    </p:spTree>
    <p:extLst>
      <p:ext uri="{BB962C8B-B14F-4D97-AF65-F5344CB8AC3E}">
        <p14:creationId xmlns:p14="http://schemas.microsoft.com/office/powerpoint/2010/main" val="146181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Gender and mental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Postnatal depression is a type of depression that many parents experience after having a baby.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It's a common problem, affecting more than 1 in every 10 women within a year of giving birth. It can also affect fathers and partners, although this is less common.</a:t>
            </a:r>
          </a:p>
          <a:p>
            <a:pPr marL="0" indent="0">
              <a:buNone/>
            </a:pPr>
            <a:r>
              <a:rPr lang="en-GB" dirty="0"/>
              <a:t>Symptoms of postnatal depression:</a:t>
            </a:r>
          </a:p>
          <a:p>
            <a:pPr marL="0" indent="0">
              <a:buNone/>
            </a:pPr>
            <a:r>
              <a:rPr lang="en-GB" dirty="0"/>
              <a:t>Many women feel a bit down, tearful or anxious in the first week after giving birth. This is often called the "</a:t>
            </a:r>
            <a:r>
              <a:rPr lang="en-GB" u="sng" dirty="0"/>
              <a:t>baby blues</a:t>
            </a:r>
            <a:r>
              <a:rPr lang="en-GB" dirty="0"/>
              <a:t>" and is so common that it’s considered normal. The "baby blues" don’t last for more than two weeks after giving birth. </a:t>
            </a:r>
          </a:p>
        </p:txBody>
      </p:sp>
    </p:spTree>
    <p:extLst>
      <p:ext uri="{BB962C8B-B14F-4D97-AF65-F5344CB8AC3E}">
        <p14:creationId xmlns:p14="http://schemas.microsoft.com/office/powerpoint/2010/main" val="300324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Post natal depression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Symptoms include:</a:t>
            </a:r>
          </a:p>
          <a:p>
            <a:r>
              <a:rPr lang="en-GB" dirty="0"/>
              <a:t>a persistent feeling of sadness and low mood</a:t>
            </a:r>
          </a:p>
          <a:p>
            <a:r>
              <a:rPr lang="en-GB" dirty="0"/>
              <a:t>lack of enjoyment and loss of interest in the wider world</a:t>
            </a:r>
          </a:p>
          <a:p>
            <a:r>
              <a:rPr lang="en-GB" dirty="0"/>
              <a:t>lack of energy and feeling tired all the time</a:t>
            </a:r>
          </a:p>
          <a:p>
            <a:r>
              <a:rPr lang="en-GB" dirty="0"/>
              <a:t>trouble sleeping at night and feeling sleepy during the day</a:t>
            </a:r>
          </a:p>
          <a:p>
            <a:r>
              <a:rPr lang="en-GB" dirty="0"/>
              <a:t>difficulty bonding with your baby</a:t>
            </a:r>
          </a:p>
          <a:p>
            <a:r>
              <a:rPr lang="en-GB" dirty="0"/>
              <a:t>withdrawing from contact with other people</a:t>
            </a:r>
          </a:p>
          <a:p>
            <a:r>
              <a:rPr lang="en-GB" dirty="0"/>
              <a:t>frightening thoughts – for example, about hurting your baby.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Lady Macbeth?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‘I have given suck, and know</a:t>
            </a:r>
          </a:p>
          <a:p>
            <a:pPr marL="0" indent="0">
              <a:buNone/>
            </a:pPr>
            <a:r>
              <a:rPr lang="en-GB" dirty="0"/>
              <a:t>How tender ’tis to love the babe that milks me.</a:t>
            </a:r>
          </a:p>
          <a:p>
            <a:pPr marL="0" indent="0">
              <a:buNone/>
            </a:pPr>
            <a:r>
              <a:rPr lang="en-GB" dirty="0"/>
              <a:t>I would, while it was smiling in my face,</a:t>
            </a:r>
          </a:p>
          <a:p>
            <a:pPr marL="0" indent="0">
              <a:buNone/>
            </a:pPr>
            <a:r>
              <a:rPr lang="en-GB" dirty="0"/>
              <a:t>Have plucked my nipple from his boneless gums</a:t>
            </a:r>
          </a:p>
          <a:p>
            <a:pPr marL="0" indent="0">
              <a:buNone/>
            </a:pPr>
            <a:r>
              <a:rPr lang="en-GB" dirty="0"/>
              <a:t>And dashed the brains out, had I so sworn as you</a:t>
            </a:r>
          </a:p>
          <a:p>
            <a:pPr marL="0" indent="0">
              <a:buNone/>
            </a:pPr>
            <a:r>
              <a:rPr lang="en-GB" dirty="0"/>
              <a:t>Have done to this.’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07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Let’s read the extract.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3"/>
            <a:ext cx="6660515" cy="409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9428535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463</Words>
  <Application>Microsoft Office PowerPoint</Application>
  <PresentationFormat>On-screen Show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Comic Sans MS</vt:lpstr>
      <vt:lpstr>Office Theme</vt:lpstr>
      <vt:lpstr> Speaking and Listening</vt:lpstr>
      <vt:lpstr>PowerPoint Presentation</vt:lpstr>
      <vt:lpstr>Gender and mental health. What do you notice?</vt:lpstr>
      <vt:lpstr>How does gender affect mental health?</vt:lpstr>
      <vt:lpstr>Mental health and Shakespeare</vt:lpstr>
      <vt:lpstr>Gender and mental health</vt:lpstr>
      <vt:lpstr>Post natal depression</vt:lpstr>
      <vt:lpstr>Lady Macbeth?</vt:lpstr>
      <vt:lpstr>Let’s read the extract. </vt:lpstr>
      <vt:lpstr>What are stage directions?</vt:lpstr>
      <vt:lpstr>PowerPoint Presentation</vt:lpstr>
      <vt:lpstr>PowerPoint Presentation</vt:lpstr>
      <vt:lpstr>What words give us clues about Lady Macbeth’s mind?</vt:lpstr>
      <vt:lpstr>What does this tell us about her?</vt:lpstr>
      <vt:lpstr>50 word challenge</vt:lpstr>
      <vt:lpstr>Speaking and listening task</vt:lpstr>
      <vt:lpstr>Acting out to the full class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E. Salt</dc:creator>
  <cp:lastModifiedBy>Emma Salt</cp:lastModifiedBy>
  <cp:revision>9</cp:revision>
  <dcterms:created xsi:type="dcterms:W3CDTF">2016-10-17T13:15:58Z</dcterms:created>
  <dcterms:modified xsi:type="dcterms:W3CDTF">2019-08-25T10:20:15Z</dcterms:modified>
</cp:coreProperties>
</file>