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1" r:id="rId4"/>
    <p:sldId id="270" r:id="rId5"/>
    <p:sldId id="272" r:id="rId6"/>
    <p:sldId id="273" r:id="rId7"/>
    <p:sldId id="274" r:id="rId8"/>
    <p:sldId id="277" r:id="rId9"/>
    <p:sldId id="276" r:id="rId10"/>
    <p:sldId id="278" r:id="rId11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380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524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238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880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811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089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787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992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170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499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422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1E774-D93A-4B9C-9CDC-B38E903D9D9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6408D-9C30-4789-A81B-F1564ED599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140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2A566-D357-472C-A062-21B16AC7972B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sz="4000" u="sng" dirty="0">
                <a:solidFill>
                  <a:schemeClr val="accent6">
                    <a:lumMod val="50000"/>
                  </a:schemeClr>
                </a:solidFill>
              </a:rPr>
              <a:t>Macbeth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6F8255-5A2C-491E-8201-6993181F2467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To what extent is Macbeth secure in his position in the play so far? 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Complete your sheet with examples from the text.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4401C2-ECDA-43B6-AA37-A92A093F2B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692" t="26696" r="23696" b="10089"/>
          <a:stretch/>
        </p:blipFill>
        <p:spPr>
          <a:xfrm>
            <a:off x="2397611" y="3201298"/>
            <a:ext cx="4348778" cy="288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414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D806E-9268-4F23-83AE-46460805E52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en-GB">
                <a:solidFill>
                  <a:srgbClr val="FF0000"/>
                </a:solidFill>
              </a:rPr>
              <a:t>Peer Assess </a:t>
            </a:r>
            <a:r>
              <a:rPr lang="en-GB" dirty="0">
                <a:solidFill>
                  <a:srgbClr val="FF0000"/>
                </a:solidFill>
              </a:rPr>
              <a:t>Quiz in Red Pen.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3A52D-7EA1-49BD-A57E-FC19CB8E9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3746402" cy="4351338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1 T</a:t>
            </a:r>
          </a:p>
          <a:p>
            <a:pPr marL="0" indent="0">
              <a:buNone/>
            </a:pPr>
            <a:r>
              <a:rPr lang="en-GB" dirty="0"/>
              <a:t>2 T</a:t>
            </a:r>
          </a:p>
          <a:p>
            <a:pPr marL="0" indent="0">
              <a:buNone/>
            </a:pPr>
            <a:r>
              <a:rPr lang="en-GB" dirty="0"/>
              <a:t>3 F</a:t>
            </a:r>
          </a:p>
          <a:p>
            <a:pPr marL="0" indent="0">
              <a:buNone/>
            </a:pPr>
            <a:r>
              <a:rPr lang="en-GB" dirty="0"/>
              <a:t>4 F</a:t>
            </a:r>
          </a:p>
          <a:p>
            <a:pPr marL="0" indent="0">
              <a:buNone/>
            </a:pPr>
            <a:r>
              <a:rPr lang="en-GB" dirty="0"/>
              <a:t>5 F</a:t>
            </a:r>
          </a:p>
          <a:p>
            <a:pPr marL="0" indent="0">
              <a:buNone/>
            </a:pPr>
            <a:r>
              <a:rPr lang="en-GB" dirty="0"/>
              <a:t>6 T</a:t>
            </a:r>
          </a:p>
          <a:p>
            <a:pPr marL="0" indent="0">
              <a:buNone/>
            </a:pPr>
            <a:r>
              <a:rPr lang="en-GB" dirty="0"/>
              <a:t>7 T</a:t>
            </a:r>
          </a:p>
          <a:p>
            <a:pPr marL="0" indent="0">
              <a:buNone/>
            </a:pPr>
            <a:r>
              <a:rPr lang="en-GB" dirty="0"/>
              <a:t>8 T</a:t>
            </a:r>
          </a:p>
          <a:p>
            <a:pPr marL="0" indent="0">
              <a:buNone/>
            </a:pPr>
            <a:r>
              <a:rPr lang="en-GB" dirty="0"/>
              <a:t>9 F</a:t>
            </a:r>
          </a:p>
          <a:p>
            <a:pPr marL="0" indent="0">
              <a:buNone/>
            </a:pPr>
            <a:r>
              <a:rPr lang="en-GB" dirty="0"/>
              <a:t>10 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7908A2D-6C13-4C15-8D3A-1F0D556D18F3}"/>
              </a:ext>
            </a:extLst>
          </p:cNvPr>
          <p:cNvSpPr txBox="1">
            <a:spLocks/>
          </p:cNvSpPr>
          <p:nvPr/>
        </p:nvSpPr>
        <p:spPr>
          <a:xfrm>
            <a:off x="4768948" y="1825625"/>
            <a:ext cx="3746402" cy="43513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11 T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12 T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13 T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14 T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15 T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16 T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17 F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18 F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19 T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20 F</a:t>
            </a:r>
          </a:p>
        </p:txBody>
      </p:sp>
    </p:spTree>
    <p:extLst>
      <p:ext uri="{BB962C8B-B14F-4D97-AF65-F5344CB8AC3E}">
        <p14:creationId xmlns:p14="http://schemas.microsoft.com/office/powerpoint/2010/main" val="335519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2692" t="26696" r="23696" b="10089"/>
          <a:stretch/>
        </p:blipFill>
        <p:spPr>
          <a:xfrm>
            <a:off x="300445" y="365126"/>
            <a:ext cx="8493803" cy="563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515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682" y="337787"/>
            <a:ext cx="8350431" cy="6023823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dirty="0">
                <a:solidFill>
                  <a:srgbClr val="FF0000"/>
                </a:solidFill>
              </a:rPr>
              <a:t>What do I want you to achieve this lesson?</a:t>
            </a:r>
          </a:p>
          <a:p>
            <a:pPr marL="0" indent="0" algn="ctr">
              <a:buNone/>
            </a:pPr>
            <a:r>
              <a:rPr lang="en-GB" dirty="0"/>
              <a:t>To draw examples from different parts of the play so far in order to explain whether Macbeth is a tragic hero. </a:t>
            </a:r>
            <a:endParaRPr lang="en-GB" i="1" u="sng" dirty="0"/>
          </a:p>
          <a:p>
            <a:pPr marL="0" indent="0" algn="ctr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GB" b="1" dirty="0">
                <a:solidFill>
                  <a:srgbClr val="FF0000"/>
                </a:solidFill>
              </a:rPr>
              <a:t>Why do I want you to do this? </a:t>
            </a:r>
          </a:p>
          <a:p>
            <a:pPr marL="0" indent="0" algn="ctr">
              <a:buNone/>
            </a:pPr>
            <a:r>
              <a:rPr lang="en-GB" dirty="0"/>
              <a:t>To strengthen our understanding of the key events of the play and use a range of dramatic terminology. 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b="1" dirty="0">
                <a:solidFill>
                  <a:srgbClr val="FF0000"/>
                </a:solidFill>
              </a:rPr>
              <a:t>How will I know if you have achieved it?</a:t>
            </a:r>
          </a:p>
          <a:p>
            <a:pPr marL="0" indent="0" algn="ctr">
              <a:buNone/>
            </a:pPr>
            <a:r>
              <a:rPr lang="en-GB" dirty="0"/>
              <a:t>You will have used new terminology from today’s lesson to analyse how Shakespeare presents Macbeth so far in the play.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43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dirty="0"/>
              <a:t>Read </a:t>
            </a:r>
            <a:r>
              <a:rPr lang="en-GB" b="1" u="sng" dirty="0"/>
              <a:t>Tragic Hero as Defined by Aristotle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/>
              <a:t>As we go through the characteristics of a tragic hero, consider how they apply to Macbeth. </a:t>
            </a:r>
          </a:p>
        </p:txBody>
      </p:sp>
    </p:spTree>
    <p:extLst>
      <p:ext uri="{BB962C8B-B14F-4D97-AF65-F5344CB8AC3E}">
        <p14:creationId xmlns:p14="http://schemas.microsoft.com/office/powerpoint/2010/main" val="3902095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dirty="0"/>
              <a:t>Read </a:t>
            </a:r>
            <a:r>
              <a:rPr lang="en-GB" b="1" u="sng" dirty="0"/>
              <a:t>Tragic Hero as Defined by Aristotle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r>
              <a:rPr lang="en-GB" dirty="0"/>
              <a:t>An Aristotelian tragic hero must possess specific characteristics, five of which are below:</a:t>
            </a:r>
          </a:p>
          <a:p>
            <a:pPr marL="514350" indent="-514350">
              <a:buAutoNum type="arabicParenR"/>
            </a:pPr>
            <a:r>
              <a:rPr lang="en-GB" dirty="0"/>
              <a:t>Flaw or error of judgment (</a:t>
            </a:r>
            <a:r>
              <a:rPr lang="en-GB"/>
              <a:t>hamartia).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2) A reversal of fortune (</a:t>
            </a:r>
            <a:r>
              <a:rPr lang="en-GB" dirty="0" err="1"/>
              <a:t>peripeteia</a:t>
            </a:r>
            <a:r>
              <a:rPr lang="en-GB" dirty="0"/>
              <a:t>) brought about because of the hero's error in judgment.</a:t>
            </a:r>
          </a:p>
          <a:p>
            <a:pPr marL="0" indent="0">
              <a:buNone/>
            </a:pPr>
            <a:r>
              <a:rPr lang="en-GB" dirty="0"/>
              <a:t>3) The discovery or recognition that the reversal was brought about by the hero's own actions (</a:t>
            </a:r>
            <a:r>
              <a:rPr lang="en-GB" dirty="0" err="1"/>
              <a:t>anagnorisis</a:t>
            </a:r>
            <a:r>
              <a:rPr lang="en-GB" dirty="0"/>
              <a:t>)</a:t>
            </a:r>
          </a:p>
          <a:p>
            <a:pPr marL="0" indent="0">
              <a:buNone/>
            </a:pPr>
            <a:r>
              <a:rPr lang="en-GB" dirty="0"/>
              <a:t>4) Excessive Pride (hubris)</a:t>
            </a:r>
          </a:p>
          <a:p>
            <a:pPr marL="0" indent="0">
              <a:buNone/>
            </a:pPr>
            <a:r>
              <a:rPr lang="en-GB" dirty="0"/>
              <a:t>5) The character's fate must be greater than deserved.</a:t>
            </a:r>
          </a:p>
        </p:txBody>
      </p:sp>
    </p:spTree>
    <p:extLst>
      <p:ext uri="{BB962C8B-B14F-4D97-AF65-F5344CB8AC3E}">
        <p14:creationId xmlns:p14="http://schemas.microsoft.com/office/powerpoint/2010/main" val="75218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dirty="0"/>
              <a:t>Do these apply to Macbeth?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23369"/>
          </a:xfrm>
          <a:ln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pPr lvl="0"/>
            <a:r>
              <a:rPr lang="en-GB" dirty="0"/>
              <a:t>Hero must suffer more than he deserves.</a:t>
            </a:r>
          </a:p>
          <a:p>
            <a:pPr lvl="0"/>
            <a:r>
              <a:rPr lang="en-GB" dirty="0"/>
              <a:t>Hero must be doomed from the start, but bears no responsibility for possessing his flaw.</a:t>
            </a:r>
          </a:p>
          <a:p>
            <a:pPr lvl="0"/>
            <a:r>
              <a:rPr lang="en-GB" dirty="0"/>
              <a:t>Hero must be noble in nature, but imperfect so that the audience can see themselves in him.</a:t>
            </a:r>
          </a:p>
          <a:p>
            <a:pPr lvl="0"/>
            <a:r>
              <a:rPr lang="en-GB" dirty="0"/>
              <a:t>Hero must have discovered his fate by his own actions, not by things happening to him.</a:t>
            </a:r>
          </a:p>
          <a:p>
            <a:pPr lvl="0"/>
            <a:r>
              <a:rPr lang="en-GB" dirty="0"/>
              <a:t>Hero must understand his doom, as well as the fact that his fate was discovered by his own</a:t>
            </a:r>
          </a:p>
          <a:p>
            <a:pPr lvl="0"/>
            <a:r>
              <a:rPr lang="en-GB" dirty="0"/>
              <a:t>actions.</a:t>
            </a:r>
          </a:p>
          <a:p>
            <a:pPr lvl="0"/>
            <a:r>
              <a:rPr lang="en-GB" dirty="0"/>
              <a:t>Hero's story should arouse fear and empathy.</a:t>
            </a:r>
          </a:p>
          <a:p>
            <a:pPr lvl="0"/>
            <a:r>
              <a:rPr lang="en-GB" dirty="0"/>
              <a:t>Hero must be physically or spiritually wounded by his experiences, often resulting in his death.</a:t>
            </a:r>
          </a:p>
          <a:p>
            <a:pPr lvl="0"/>
            <a:r>
              <a:rPr lang="en-GB" dirty="0"/>
              <a:t>The hero must be intelligent so he may learn from his mistakes.</a:t>
            </a:r>
          </a:p>
          <a:p>
            <a:pPr lvl="0"/>
            <a:r>
              <a:rPr lang="en-GB" dirty="0"/>
              <a:t>The hero must have a weakness, usually it is pride</a:t>
            </a:r>
          </a:p>
          <a:p>
            <a:pPr lvl="0"/>
            <a:r>
              <a:rPr lang="en-GB" dirty="0"/>
              <a:t>He has to be faced with a very serious decision that he has to make</a:t>
            </a:r>
          </a:p>
        </p:txBody>
      </p:sp>
    </p:spTree>
    <p:extLst>
      <p:ext uri="{BB962C8B-B14F-4D97-AF65-F5344CB8AC3E}">
        <p14:creationId xmlns:p14="http://schemas.microsoft.com/office/powerpoint/2010/main" val="3850759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How does Shakespeare present Macbeth so far?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3616779" cy="4351338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I am looking for you to: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Draw from examples across the play </a:t>
            </a:r>
            <a:r>
              <a:rPr lang="en-GB" b="1" dirty="0"/>
              <a:t>so far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Use quotations from the play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Be specific with act and scene numbers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Consider Macbeth as a tragic hero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Use terminology from Freytag’s pyramid.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373336" y="1825625"/>
            <a:ext cx="4142014" cy="435133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Within the play, Shakespeare presents Macbeth with a clear hamartia: he is overly ambitious. This is shown through his fatal mistake to kill Duncan in Act 2 Scene 1. After he admits ‘I have done the deed’, the audience will be aware that this tragic hero will bring about his own downfall.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Through the rising action, the audience will also see…</a:t>
            </a:r>
          </a:p>
        </p:txBody>
      </p:sp>
    </p:spTree>
    <p:extLst>
      <p:ext uri="{BB962C8B-B14F-4D97-AF65-F5344CB8AC3E}">
        <p14:creationId xmlns:p14="http://schemas.microsoft.com/office/powerpoint/2010/main" val="119172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Peer assessment. Colour code your partner’s work.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3616779" cy="4351338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I am looking for you to: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0000"/>
                </a:solidFill>
              </a:rPr>
              <a:t>Draw from examples across the play </a:t>
            </a:r>
            <a:r>
              <a:rPr lang="en-GB" b="1" dirty="0">
                <a:solidFill>
                  <a:srgbClr val="FF0000"/>
                </a:solidFill>
              </a:rPr>
              <a:t>so far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0070C0"/>
                </a:solidFill>
              </a:rPr>
              <a:t>Use quotations from the play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Be specific with act and scene numbers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C00000"/>
                </a:solidFill>
              </a:rPr>
              <a:t>Consider Macbeth as a tragic hero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solidFill>
                  <a:srgbClr val="FFFF00"/>
                </a:solidFill>
              </a:rPr>
              <a:t>Use terminology from Freytag’s pyramid.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373336" y="1825625"/>
            <a:ext cx="4142014" cy="435133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Within the play, Shakespeare presents Macbeth with a clear hamartia: he is overly ambitious. </a:t>
            </a:r>
            <a:r>
              <a:rPr lang="en-GB" dirty="0">
                <a:solidFill>
                  <a:srgbClr val="FF0000"/>
                </a:solidFill>
              </a:rPr>
              <a:t>This is shown through his fatal mistake to kill Duncan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in Act 2 Scene 1. </a:t>
            </a:r>
            <a:r>
              <a:rPr lang="en-GB" dirty="0"/>
              <a:t>After he admits </a:t>
            </a:r>
            <a:r>
              <a:rPr lang="en-GB" dirty="0">
                <a:solidFill>
                  <a:srgbClr val="0070C0"/>
                </a:solidFill>
              </a:rPr>
              <a:t>‘I have done the deed’, </a:t>
            </a:r>
            <a:r>
              <a:rPr lang="en-GB" dirty="0">
                <a:solidFill>
                  <a:srgbClr val="C00000"/>
                </a:solidFill>
              </a:rPr>
              <a:t>the audience will be aware that this tragic hero will bring about his own downfall.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Through </a:t>
            </a:r>
            <a:r>
              <a:rPr lang="en-GB" dirty="0">
                <a:solidFill>
                  <a:srgbClr val="FFFF00"/>
                </a:solidFill>
              </a:rPr>
              <a:t>the rising action</a:t>
            </a:r>
            <a:r>
              <a:rPr lang="en-GB" dirty="0"/>
              <a:t>, the audience will also see…</a:t>
            </a:r>
          </a:p>
        </p:txBody>
      </p:sp>
    </p:spTree>
    <p:extLst>
      <p:ext uri="{BB962C8B-B14F-4D97-AF65-F5344CB8AC3E}">
        <p14:creationId xmlns:p14="http://schemas.microsoft.com/office/powerpoint/2010/main" val="787600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dirty="0"/>
              <a:t>Complete the mini quiz!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545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364</TotalTime>
  <Words>668</Words>
  <Application>Microsoft Office PowerPoint</Application>
  <PresentationFormat>On-screen Show (4:3)</PresentationFormat>
  <Paragraphs>72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Macbeth</vt:lpstr>
      <vt:lpstr>PowerPoint Presentation</vt:lpstr>
      <vt:lpstr>PowerPoint Presentation</vt:lpstr>
      <vt:lpstr>Read Tragic Hero as Defined by Aristotle</vt:lpstr>
      <vt:lpstr>Read Tragic Hero as Defined by Aristotle</vt:lpstr>
      <vt:lpstr>Do these apply to Macbeth? </vt:lpstr>
      <vt:lpstr>How does Shakespeare present Macbeth so far? </vt:lpstr>
      <vt:lpstr>Peer assessment. Colour code your partner’s work. </vt:lpstr>
      <vt:lpstr>Complete the mini quiz!</vt:lpstr>
      <vt:lpstr>Peer Assess Quiz in Red Pen.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 5th March Assessment Feedback – Green for Growth</dc:title>
  <dc:creator>Emma</dc:creator>
  <cp:lastModifiedBy>Emma Salt</cp:lastModifiedBy>
  <cp:revision>20</cp:revision>
  <cp:lastPrinted>2018-03-05T07:39:52Z</cp:lastPrinted>
  <dcterms:created xsi:type="dcterms:W3CDTF">2018-03-03T17:02:36Z</dcterms:created>
  <dcterms:modified xsi:type="dcterms:W3CDTF">2019-08-25T09:49:20Z</dcterms:modified>
</cp:coreProperties>
</file>