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59" r:id="rId4"/>
    <p:sldId id="261" r:id="rId5"/>
    <p:sldId id="260" r:id="rId6"/>
    <p:sldId id="262" r:id="rId7"/>
    <p:sldId id="264" r:id="rId8"/>
    <p:sldId id="265" r:id="rId9"/>
    <p:sldId id="266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53F9A1-DB38-44D9-886A-7951CFF03C45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D08B5C-37A0-4BC0-BAA1-9F0CEE629001}">
      <dgm:prSet phldrT="[Text]"/>
      <dgm:spPr/>
      <dgm:t>
        <a:bodyPr/>
        <a:lstStyle/>
        <a:p>
          <a:r>
            <a:rPr lang="en-US" dirty="0"/>
            <a:t>Excellent</a:t>
          </a:r>
        </a:p>
      </dgm:t>
    </dgm:pt>
    <dgm:pt modelId="{33A86672-BB75-4B26-9D6D-7283D289DB0A}" type="parTrans" cxnId="{7B9C90CE-C9F1-4140-8345-92D150D77559}">
      <dgm:prSet/>
      <dgm:spPr/>
      <dgm:t>
        <a:bodyPr/>
        <a:lstStyle/>
        <a:p>
          <a:endParaRPr lang="en-US"/>
        </a:p>
      </dgm:t>
    </dgm:pt>
    <dgm:pt modelId="{F10CD177-1E75-4988-A40C-6A58C1D98930}" type="sibTrans" cxnId="{7B9C90CE-C9F1-4140-8345-92D150D77559}">
      <dgm:prSet/>
      <dgm:spPr/>
      <dgm:t>
        <a:bodyPr/>
        <a:lstStyle/>
        <a:p>
          <a:endParaRPr lang="en-US"/>
        </a:p>
      </dgm:t>
    </dgm:pt>
    <dgm:pt modelId="{03A28A14-949F-4DEA-A9BA-0A01BA14A82C}">
      <dgm:prSet phldrT="[Text]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See </a:t>
          </a:r>
          <a:r>
            <a:rPr lang="en-US" b="1" dirty="0"/>
            <a:t>good</a:t>
          </a:r>
          <a:r>
            <a:rPr lang="en-US" dirty="0"/>
            <a:t>, also include</a:t>
          </a:r>
        </a:p>
        <a:p>
          <a:r>
            <a:rPr lang="en-US" dirty="0"/>
            <a:t>How do the witches present the theme of gender in the play? </a:t>
          </a:r>
        </a:p>
        <a:p>
          <a:endParaRPr lang="en-US" dirty="0"/>
        </a:p>
        <a:p>
          <a:r>
            <a:rPr lang="en-US" dirty="0"/>
            <a:t>Reinforce or challenge ideas of gender? </a:t>
          </a:r>
        </a:p>
        <a:p>
          <a:endParaRPr lang="en-US" dirty="0"/>
        </a:p>
        <a:p>
          <a:endParaRPr lang="en-US" dirty="0"/>
        </a:p>
      </dgm:t>
    </dgm:pt>
    <dgm:pt modelId="{5524D50D-FE59-4728-9F82-A100605A973E}" type="parTrans" cxnId="{2B91A7AE-59D6-4708-8A56-798BCDA618B4}">
      <dgm:prSet/>
      <dgm:spPr/>
      <dgm:t>
        <a:bodyPr/>
        <a:lstStyle/>
        <a:p>
          <a:endParaRPr lang="en-US"/>
        </a:p>
      </dgm:t>
    </dgm:pt>
    <dgm:pt modelId="{6E22FB99-1E3E-47CC-87C8-CC4F33E40AAE}" type="sibTrans" cxnId="{2B91A7AE-59D6-4708-8A56-798BCDA618B4}">
      <dgm:prSet/>
      <dgm:spPr/>
      <dgm:t>
        <a:bodyPr/>
        <a:lstStyle/>
        <a:p>
          <a:endParaRPr lang="en-US"/>
        </a:p>
      </dgm:t>
    </dgm:pt>
    <dgm:pt modelId="{329A3D1E-CC36-4C14-96E7-422437D0CDCE}">
      <dgm:prSet phldrT="[Text]"/>
      <dgm:spPr/>
      <dgm:t>
        <a:bodyPr/>
        <a:lstStyle/>
        <a:p>
          <a:r>
            <a:rPr lang="en-US" dirty="0"/>
            <a:t>Good</a:t>
          </a:r>
        </a:p>
      </dgm:t>
    </dgm:pt>
    <dgm:pt modelId="{4A6E74F8-5DDD-4761-A6F0-C0590D840FF4}" type="parTrans" cxnId="{52C39453-DC65-4DEF-BB52-96CA01B6B755}">
      <dgm:prSet/>
      <dgm:spPr/>
      <dgm:t>
        <a:bodyPr/>
        <a:lstStyle/>
        <a:p>
          <a:endParaRPr lang="en-US"/>
        </a:p>
      </dgm:t>
    </dgm:pt>
    <dgm:pt modelId="{ED50AEFF-9BD2-4FEA-91BA-99CC9DC9D001}" type="sibTrans" cxnId="{52C39453-DC65-4DEF-BB52-96CA01B6B755}">
      <dgm:prSet/>
      <dgm:spPr/>
      <dgm:t>
        <a:bodyPr/>
        <a:lstStyle/>
        <a:p>
          <a:endParaRPr lang="en-US"/>
        </a:p>
      </dgm:t>
    </dgm:pt>
    <dgm:pt modelId="{FA06583F-36FB-4766-AF8B-0AA7815C4B4F}">
      <dgm:prSet phldrT="[Text]"/>
      <dgm:spPr>
        <a:solidFill>
          <a:schemeClr val="accent6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See </a:t>
          </a:r>
          <a:r>
            <a:rPr lang="en-US" b="1" dirty="0"/>
            <a:t>minimum</a:t>
          </a:r>
          <a:r>
            <a:rPr lang="en-US" dirty="0"/>
            <a:t>, also include</a:t>
          </a:r>
        </a:p>
        <a:p>
          <a:r>
            <a:rPr lang="en-US" dirty="0"/>
            <a:t>How does Lady Macbeth reinforce typical ideas of femininity? Use quotations. </a:t>
          </a:r>
        </a:p>
      </dgm:t>
    </dgm:pt>
    <dgm:pt modelId="{40FEECC9-06BC-44D3-837D-9BC3ECA979AB}" type="parTrans" cxnId="{4052AA45-5631-4C29-B846-75B2AF647E0E}">
      <dgm:prSet/>
      <dgm:spPr/>
      <dgm:t>
        <a:bodyPr/>
        <a:lstStyle/>
        <a:p>
          <a:endParaRPr lang="en-US"/>
        </a:p>
      </dgm:t>
    </dgm:pt>
    <dgm:pt modelId="{D3588A2C-3610-488F-9E3B-E958349EA9D6}" type="sibTrans" cxnId="{4052AA45-5631-4C29-B846-75B2AF647E0E}">
      <dgm:prSet/>
      <dgm:spPr/>
      <dgm:t>
        <a:bodyPr/>
        <a:lstStyle/>
        <a:p>
          <a:endParaRPr lang="en-US"/>
        </a:p>
      </dgm:t>
    </dgm:pt>
    <dgm:pt modelId="{D0A38657-ADD8-41D0-84CC-3A8FBFF57CF8}">
      <dgm:prSet phldrT="[Text]"/>
      <dgm:spPr/>
      <dgm:t>
        <a:bodyPr/>
        <a:lstStyle/>
        <a:p>
          <a:r>
            <a:rPr lang="en-US" dirty="0"/>
            <a:t>Minimum</a:t>
          </a:r>
        </a:p>
      </dgm:t>
    </dgm:pt>
    <dgm:pt modelId="{0E40665B-CA62-4EF2-94C1-71FF789E667E}" type="parTrans" cxnId="{B6E122CF-A305-4286-A45C-F5A77C7EA767}">
      <dgm:prSet/>
      <dgm:spPr/>
      <dgm:t>
        <a:bodyPr/>
        <a:lstStyle/>
        <a:p>
          <a:endParaRPr lang="en-US"/>
        </a:p>
      </dgm:t>
    </dgm:pt>
    <dgm:pt modelId="{2C0D00CA-26E1-45A0-970E-F3D6CAF0B487}" type="sibTrans" cxnId="{B6E122CF-A305-4286-A45C-F5A77C7EA767}">
      <dgm:prSet/>
      <dgm:spPr/>
      <dgm:t>
        <a:bodyPr/>
        <a:lstStyle/>
        <a:p>
          <a:endParaRPr lang="en-US"/>
        </a:p>
      </dgm:t>
    </dgm:pt>
    <dgm:pt modelId="{04913BF7-4AB3-4C78-9B4F-11A44A167DDB}">
      <dgm:prSet phldrT="[Text]"/>
      <dgm:spPr>
        <a:solidFill>
          <a:schemeClr val="accent4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dirty="0"/>
            <a:t>Ideas of femininity in Shakespeare’s time</a:t>
          </a:r>
        </a:p>
        <a:p>
          <a:r>
            <a:rPr lang="en-US" dirty="0"/>
            <a:t>How does Lady Macbeth challenge these ideas? Use quotations</a:t>
          </a:r>
        </a:p>
        <a:p>
          <a:r>
            <a:rPr lang="en-US" dirty="0"/>
            <a:t>Ideas of masculinity in Shakespeare’s time</a:t>
          </a:r>
        </a:p>
        <a:p>
          <a:r>
            <a:rPr lang="en-US" dirty="0"/>
            <a:t>How does Macbeth challenge these ideas? Use quotations.</a:t>
          </a:r>
        </a:p>
        <a:p>
          <a:r>
            <a:rPr lang="en-US" dirty="0"/>
            <a:t>How does Macbeth reinforce these ideas? Use quotations. </a:t>
          </a:r>
        </a:p>
      </dgm:t>
    </dgm:pt>
    <dgm:pt modelId="{2F43D49F-2A20-4E8B-B05F-B4A1FEF73649}" type="parTrans" cxnId="{40AE5E2C-7DAF-4720-83A3-B8400E9604C5}">
      <dgm:prSet/>
      <dgm:spPr/>
      <dgm:t>
        <a:bodyPr/>
        <a:lstStyle/>
        <a:p>
          <a:endParaRPr lang="en-US"/>
        </a:p>
      </dgm:t>
    </dgm:pt>
    <dgm:pt modelId="{84384A32-09CD-474A-A659-68BAF1877553}" type="sibTrans" cxnId="{40AE5E2C-7DAF-4720-83A3-B8400E9604C5}">
      <dgm:prSet/>
      <dgm:spPr/>
      <dgm:t>
        <a:bodyPr/>
        <a:lstStyle/>
        <a:p>
          <a:endParaRPr lang="en-US"/>
        </a:p>
      </dgm:t>
    </dgm:pt>
    <dgm:pt modelId="{F2543FA4-7580-4B6C-884E-CFAF0BB79371}" type="pres">
      <dgm:prSet presAssocID="{FA53F9A1-DB38-44D9-886A-7951CFF03C45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23FBF908-050A-4FA3-B399-B6EC56A3F389}" type="pres">
      <dgm:prSet presAssocID="{9ED08B5C-37A0-4BC0-BAA1-9F0CEE629001}" presName="parentText1" presStyleLbl="node1" presStyleIdx="0" presStyleCnt="3">
        <dgm:presLayoutVars>
          <dgm:chMax/>
          <dgm:chPref val="3"/>
          <dgm:bulletEnabled val="1"/>
        </dgm:presLayoutVars>
      </dgm:prSet>
      <dgm:spPr/>
    </dgm:pt>
    <dgm:pt modelId="{8EAE3D33-82F6-4DEC-AF4C-AA78E207F60B}" type="pres">
      <dgm:prSet presAssocID="{9ED08B5C-37A0-4BC0-BAA1-9F0CEE629001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</dgm:pt>
    <dgm:pt modelId="{101A9A82-979F-4858-BAC1-9ECE8497EC8D}" type="pres">
      <dgm:prSet presAssocID="{329A3D1E-CC36-4C14-96E7-422437D0CDCE}" presName="parentText2" presStyleLbl="node1" presStyleIdx="1" presStyleCnt="3">
        <dgm:presLayoutVars>
          <dgm:chMax/>
          <dgm:chPref val="3"/>
          <dgm:bulletEnabled val="1"/>
        </dgm:presLayoutVars>
      </dgm:prSet>
      <dgm:spPr/>
    </dgm:pt>
    <dgm:pt modelId="{19E83E70-71BE-406A-8437-4DC8981FC097}" type="pres">
      <dgm:prSet presAssocID="{329A3D1E-CC36-4C14-96E7-422437D0CDCE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</dgm:pt>
    <dgm:pt modelId="{EBA5F6B0-FDD5-4137-A14A-3D2733FB7B5B}" type="pres">
      <dgm:prSet presAssocID="{D0A38657-ADD8-41D0-84CC-3A8FBFF57CF8}" presName="parentText3" presStyleLbl="node1" presStyleIdx="2" presStyleCnt="3">
        <dgm:presLayoutVars>
          <dgm:chMax/>
          <dgm:chPref val="3"/>
          <dgm:bulletEnabled val="1"/>
        </dgm:presLayoutVars>
      </dgm:prSet>
      <dgm:spPr/>
    </dgm:pt>
    <dgm:pt modelId="{1B5886DF-82D7-4FDB-9E32-E792D80BCB87}" type="pres">
      <dgm:prSet presAssocID="{D0A38657-ADD8-41D0-84CC-3A8FBFF57CF8}" presName="childText3" presStyleLbl="solidAlignAcc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32F8DE18-CE5E-4686-AB58-D57D82A74CAE}" type="presOf" srcId="{9ED08B5C-37A0-4BC0-BAA1-9F0CEE629001}" destId="{23FBF908-050A-4FA3-B399-B6EC56A3F389}" srcOrd="0" destOrd="0" presId="urn:microsoft.com/office/officeart/2009/3/layout/IncreasingArrowsProcess"/>
    <dgm:cxn modelId="{31105C22-6349-49FE-90FB-BB0F4D38D7DA}" type="presOf" srcId="{03A28A14-949F-4DEA-A9BA-0A01BA14A82C}" destId="{8EAE3D33-82F6-4DEC-AF4C-AA78E207F60B}" srcOrd="0" destOrd="0" presId="urn:microsoft.com/office/officeart/2009/3/layout/IncreasingArrowsProcess"/>
    <dgm:cxn modelId="{40AE5E2C-7DAF-4720-83A3-B8400E9604C5}" srcId="{D0A38657-ADD8-41D0-84CC-3A8FBFF57CF8}" destId="{04913BF7-4AB3-4C78-9B4F-11A44A167DDB}" srcOrd="0" destOrd="0" parTransId="{2F43D49F-2A20-4E8B-B05F-B4A1FEF73649}" sibTransId="{84384A32-09CD-474A-A659-68BAF1877553}"/>
    <dgm:cxn modelId="{4052AA45-5631-4C29-B846-75B2AF647E0E}" srcId="{329A3D1E-CC36-4C14-96E7-422437D0CDCE}" destId="{FA06583F-36FB-4766-AF8B-0AA7815C4B4F}" srcOrd="0" destOrd="0" parTransId="{40FEECC9-06BC-44D3-837D-9BC3ECA979AB}" sibTransId="{D3588A2C-3610-488F-9E3B-E958349EA9D6}"/>
    <dgm:cxn modelId="{52C39453-DC65-4DEF-BB52-96CA01B6B755}" srcId="{FA53F9A1-DB38-44D9-886A-7951CFF03C45}" destId="{329A3D1E-CC36-4C14-96E7-422437D0CDCE}" srcOrd="1" destOrd="0" parTransId="{4A6E74F8-5DDD-4761-A6F0-C0590D840FF4}" sibTransId="{ED50AEFF-9BD2-4FEA-91BA-99CC9DC9D001}"/>
    <dgm:cxn modelId="{8ED19497-D2FE-4B47-B783-5832DC5D701E}" type="presOf" srcId="{329A3D1E-CC36-4C14-96E7-422437D0CDCE}" destId="{101A9A82-979F-4858-BAC1-9ECE8497EC8D}" srcOrd="0" destOrd="0" presId="urn:microsoft.com/office/officeart/2009/3/layout/IncreasingArrowsProcess"/>
    <dgm:cxn modelId="{2B91A7AE-59D6-4708-8A56-798BCDA618B4}" srcId="{9ED08B5C-37A0-4BC0-BAA1-9F0CEE629001}" destId="{03A28A14-949F-4DEA-A9BA-0A01BA14A82C}" srcOrd="0" destOrd="0" parTransId="{5524D50D-FE59-4728-9F82-A100605A973E}" sibTransId="{6E22FB99-1E3E-47CC-87C8-CC4F33E40AAE}"/>
    <dgm:cxn modelId="{F7CAE5B8-2EE3-4021-9ADA-24655BCD89EB}" type="presOf" srcId="{04913BF7-4AB3-4C78-9B4F-11A44A167DDB}" destId="{1B5886DF-82D7-4FDB-9E32-E792D80BCB87}" srcOrd="0" destOrd="0" presId="urn:microsoft.com/office/officeart/2009/3/layout/IncreasingArrowsProcess"/>
    <dgm:cxn modelId="{A45061CA-02CE-4451-ADFC-1CED1C9FD4EF}" type="presOf" srcId="{D0A38657-ADD8-41D0-84CC-3A8FBFF57CF8}" destId="{EBA5F6B0-FDD5-4137-A14A-3D2733FB7B5B}" srcOrd="0" destOrd="0" presId="urn:microsoft.com/office/officeart/2009/3/layout/IncreasingArrowsProcess"/>
    <dgm:cxn modelId="{7B9C90CE-C9F1-4140-8345-92D150D77559}" srcId="{FA53F9A1-DB38-44D9-886A-7951CFF03C45}" destId="{9ED08B5C-37A0-4BC0-BAA1-9F0CEE629001}" srcOrd="0" destOrd="0" parTransId="{33A86672-BB75-4B26-9D6D-7283D289DB0A}" sibTransId="{F10CD177-1E75-4988-A40C-6A58C1D98930}"/>
    <dgm:cxn modelId="{B6E122CF-A305-4286-A45C-F5A77C7EA767}" srcId="{FA53F9A1-DB38-44D9-886A-7951CFF03C45}" destId="{D0A38657-ADD8-41D0-84CC-3A8FBFF57CF8}" srcOrd="2" destOrd="0" parTransId="{0E40665B-CA62-4EF2-94C1-71FF789E667E}" sibTransId="{2C0D00CA-26E1-45A0-970E-F3D6CAF0B487}"/>
    <dgm:cxn modelId="{D7CDCDD6-9BC5-470D-BFD8-1284587066E2}" type="presOf" srcId="{FA53F9A1-DB38-44D9-886A-7951CFF03C45}" destId="{F2543FA4-7580-4B6C-884E-CFAF0BB79371}" srcOrd="0" destOrd="0" presId="urn:microsoft.com/office/officeart/2009/3/layout/IncreasingArrowsProcess"/>
    <dgm:cxn modelId="{084362F8-6E29-4942-8BE6-62FA9636BCE4}" type="presOf" srcId="{FA06583F-36FB-4766-AF8B-0AA7815C4B4F}" destId="{19E83E70-71BE-406A-8437-4DC8981FC097}" srcOrd="0" destOrd="0" presId="urn:microsoft.com/office/officeart/2009/3/layout/IncreasingArrowsProcess"/>
    <dgm:cxn modelId="{BEEBC3CD-2DD0-495B-8005-9B1F9B35F761}" type="presParOf" srcId="{F2543FA4-7580-4B6C-884E-CFAF0BB79371}" destId="{23FBF908-050A-4FA3-B399-B6EC56A3F389}" srcOrd="0" destOrd="0" presId="urn:microsoft.com/office/officeart/2009/3/layout/IncreasingArrowsProcess"/>
    <dgm:cxn modelId="{F8EA0D91-99B5-4836-9BD9-6E25C8D731E6}" type="presParOf" srcId="{F2543FA4-7580-4B6C-884E-CFAF0BB79371}" destId="{8EAE3D33-82F6-4DEC-AF4C-AA78E207F60B}" srcOrd="1" destOrd="0" presId="urn:microsoft.com/office/officeart/2009/3/layout/IncreasingArrowsProcess"/>
    <dgm:cxn modelId="{07F7782C-2C27-4C1C-A967-7771B5FF7A94}" type="presParOf" srcId="{F2543FA4-7580-4B6C-884E-CFAF0BB79371}" destId="{101A9A82-979F-4858-BAC1-9ECE8497EC8D}" srcOrd="2" destOrd="0" presId="urn:microsoft.com/office/officeart/2009/3/layout/IncreasingArrowsProcess"/>
    <dgm:cxn modelId="{F31E6E7F-31C3-41FF-9914-9613F41B7520}" type="presParOf" srcId="{F2543FA4-7580-4B6C-884E-CFAF0BB79371}" destId="{19E83E70-71BE-406A-8437-4DC8981FC097}" srcOrd="3" destOrd="0" presId="urn:microsoft.com/office/officeart/2009/3/layout/IncreasingArrowsProcess"/>
    <dgm:cxn modelId="{48D333E2-4E3E-42EA-ACE2-A18EFCE08B1A}" type="presParOf" srcId="{F2543FA4-7580-4B6C-884E-CFAF0BB79371}" destId="{EBA5F6B0-FDD5-4137-A14A-3D2733FB7B5B}" srcOrd="4" destOrd="0" presId="urn:microsoft.com/office/officeart/2009/3/layout/IncreasingArrowsProcess"/>
    <dgm:cxn modelId="{C18C3A27-4C6A-45FC-B88F-8A230605BE03}" type="presParOf" srcId="{F2543FA4-7580-4B6C-884E-CFAF0BB79371}" destId="{1B5886DF-82D7-4FDB-9E32-E792D80BCB87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FBF908-050A-4FA3-B399-B6EC56A3F389}">
      <dsp:nvSpPr>
        <dsp:cNvPr id="0" name=""/>
        <dsp:cNvSpPr/>
      </dsp:nvSpPr>
      <dsp:spPr>
        <a:xfrm>
          <a:off x="0" y="2512478"/>
          <a:ext cx="9073008" cy="13213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976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Excellent</a:t>
          </a:r>
        </a:p>
      </dsp:txBody>
      <dsp:txXfrm>
        <a:off x="0" y="2842822"/>
        <a:ext cx="8742664" cy="660687"/>
      </dsp:txXfrm>
    </dsp:sp>
    <dsp:sp modelId="{8EAE3D33-82F6-4DEC-AF4C-AA78E207F60B}">
      <dsp:nvSpPr>
        <dsp:cNvPr id="0" name=""/>
        <dsp:cNvSpPr/>
      </dsp:nvSpPr>
      <dsp:spPr>
        <a:xfrm>
          <a:off x="0" y="3531449"/>
          <a:ext cx="2794486" cy="254545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See </a:t>
          </a:r>
          <a:r>
            <a:rPr lang="en-US" sz="1400" b="1" kern="1200" dirty="0"/>
            <a:t>good</a:t>
          </a:r>
          <a:r>
            <a:rPr lang="en-US" sz="1400" kern="1200" dirty="0"/>
            <a:t>, also include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How do the witches present the theme of gender in the play?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Reinforce or challenge ideas of gender?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400" kern="1200" dirty="0"/>
        </a:p>
      </dsp:txBody>
      <dsp:txXfrm>
        <a:off x="0" y="3531449"/>
        <a:ext cx="2794486" cy="2545456"/>
      </dsp:txXfrm>
    </dsp:sp>
    <dsp:sp modelId="{101A9A82-979F-4858-BAC1-9ECE8497EC8D}">
      <dsp:nvSpPr>
        <dsp:cNvPr id="0" name=""/>
        <dsp:cNvSpPr/>
      </dsp:nvSpPr>
      <dsp:spPr>
        <a:xfrm>
          <a:off x="2794486" y="2952936"/>
          <a:ext cx="6278521" cy="13213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976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Good</a:t>
          </a:r>
        </a:p>
      </dsp:txBody>
      <dsp:txXfrm>
        <a:off x="2794486" y="3283280"/>
        <a:ext cx="5948177" cy="660687"/>
      </dsp:txXfrm>
    </dsp:sp>
    <dsp:sp modelId="{19E83E70-71BE-406A-8437-4DC8981FC097}">
      <dsp:nvSpPr>
        <dsp:cNvPr id="0" name=""/>
        <dsp:cNvSpPr/>
      </dsp:nvSpPr>
      <dsp:spPr>
        <a:xfrm>
          <a:off x="2794486" y="3971907"/>
          <a:ext cx="2794486" cy="2545456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See </a:t>
          </a:r>
          <a:r>
            <a:rPr lang="en-US" sz="1400" b="1" kern="1200" dirty="0"/>
            <a:t>minimum</a:t>
          </a:r>
          <a:r>
            <a:rPr lang="en-US" sz="1400" kern="1200" dirty="0"/>
            <a:t>, also include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How does Lady Macbeth reinforce typical ideas of femininity? Use quotations. </a:t>
          </a:r>
        </a:p>
      </dsp:txBody>
      <dsp:txXfrm>
        <a:off x="2794486" y="3971907"/>
        <a:ext cx="2794486" cy="2545456"/>
      </dsp:txXfrm>
    </dsp:sp>
    <dsp:sp modelId="{EBA5F6B0-FDD5-4137-A14A-3D2733FB7B5B}">
      <dsp:nvSpPr>
        <dsp:cNvPr id="0" name=""/>
        <dsp:cNvSpPr/>
      </dsp:nvSpPr>
      <dsp:spPr>
        <a:xfrm>
          <a:off x="5588972" y="3393395"/>
          <a:ext cx="3484035" cy="13213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254000" bIns="20976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Minimum</a:t>
          </a:r>
        </a:p>
      </dsp:txBody>
      <dsp:txXfrm>
        <a:off x="5588972" y="3723739"/>
        <a:ext cx="3153691" cy="660687"/>
      </dsp:txXfrm>
    </dsp:sp>
    <dsp:sp modelId="{1B5886DF-82D7-4FDB-9E32-E792D80BCB87}">
      <dsp:nvSpPr>
        <dsp:cNvPr id="0" name=""/>
        <dsp:cNvSpPr/>
      </dsp:nvSpPr>
      <dsp:spPr>
        <a:xfrm>
          <a:off x="5588972" y="4412366"/>
          <a:ext cx="2794486" cy="2508203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Ideas of femininity in Shakespeare’s time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How does Lady Macbeth challenge these ideas? Use quotations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Ideas of masculinity in Shakespeare’s time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How does Macbeth challenge these ideas? Use quotations.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How does Macbeth reinforce these ideas? Use quotations. </a:t>
          </a:r>
        </a:p>
      </dsp:txBody>
      <dsp:txXfrm>
        <a:off x="5588972" y="4412366"/>
        <a:ext cx="2794486" cy="2508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0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20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80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17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64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87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29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23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716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6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50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32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u="sng" dirty="0"/>
              <a:t>Macbeth and Gender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32040" y="1600200"/>
            <a:ext cx="4032448" cy="514116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Read the text. </a:t>
            </a:r>
          </a:p>
          <a:p>
            <a:pPr marL="0" indent="0">
              <a:buNone/>
            </a:pPr>
            <a:r>
              <a:rPr lang="en-GB" dirty="0"/>
              <a:t>In your own words, explain the differences between sex and gender.</a:t>
            </a:r>
          </a:p>
          <a:p>
            <a:pPr marL="0" indent="0">
              <a:buNone/>
            </a:pPr>
            <a:r>
              <a:rPr lang="en-GB" dirty="0"/>
              <a:t>Write in your books. </a:t>
            </a:r>
          </a:p>
        </p:txBody>
      </p:sp>
      <p:pic>
        <p:nvPicPr>
          <p:cNvPr id="1026" name="Picture 2" descr="http://www.herslate.com/wp-content/uploads/2016/02/sex-education-gender-stereotyp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204864"/>
            <a:ext cx="4464496" cy="40324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295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4016631"/>
              </p:ext>
            </p:extLst>
          </p:nvPr>
        </p:nvGraphicFramePr>
        <p:xfrm>
          <a:off x="179512" y="-747464"/>
          <a:ext cx="9073008" cy="9433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3600" dirty="0"/>
              <a:t>How does Shakespeare present gender in the play? </a:t>
            </a:r>
          </a:p>
        </p:txBody>
      </p:sp>
    </p:spTree>
    <p:extLst>
      <p:ext uri="{BB962C8B-B14F-4D97-AF65-F5344CB8AC3E}">
        <p14:creationId xmlns:p14="http://schemas.microsoft.com/office/powerpoint/2010/main" val="3568249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2" y="337787"/>
            <a:ext cx="8350431" cy="6023823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 algn="ctr">
              <a:buNone/>
            </a:pPr>
            <a:r>
              <a:rPr lang="en-GB" dirty="0"/>
              <a:t>To extend your response on Lady Macbeth to analyse how Shakespeare presents gender in the play. </a:t>
            </a:r>
            <a:endParaRPr lang="en-GB" i="1" u="sng" dirty="0"/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Why do I want you to do this? </a:t>
            </a:r>
          </a:p>
          <a:p>
            <a:pPr marL="0" indent="0" algn="ctr">
              <a:buNone/>
            </a:pPr>
            <a:r>
              <a:rPr lang="en-GB" dirty="0"/>
              <a:t>To strengthen our understanding of the key themes of the play and use a range of examples from across the text.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How will I know if you have achieved it?</a:t>
            </a:r>
          </a:p>
          <a:p>
            <a:pPr marL="0" indent="0" algn="ctr">
              <a:buNone/>
            </a:pPr>
            <a:r>
              <a:rPr lang="en-GB" dirty="0"/>
              <a:t>You will have used a wide range of examples to analyse how Shakespeare presents the theme of gender in the play.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4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4000" dirty="0"/>
              <a:t>Sex and gender: What’s the difference?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Sex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Gender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Sex and Gender: What’s the difference?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GB" b="1" dirty="0"/>
              <a:t>Sex = male and female</a:t>
            </a:r>
            <a:endParaRPr lang="en-GB" dirty="0"/>
          </a:p>
          <a:p>
            <a:r>
              <a:rPr lang="en-GB" b="1" dirty="0"/>
              <a:t>Gender = masculine and feminine</a:t>
            </a:r>
            <a:endParaRPr lang="en-GB" dirty="0"/>
          </a:p>
          <a:p>
            <a:r>
              <a:rPr lang="en-GB" b="1" dirty="0"/>
              <a:t>Sex</a:t>
            </a:r>
            <a:r>
              <a:rPr lang="en-GB" dirty="0"/>
              <a:t> refers to biological differences; chromosomes, hormonal profiles, internal and external sex organs.</a:t>
            </a:r>
          </a:p>
          <a:p>
            <a:r>
              <a:rPr lang="en-GB" b="1" dirty="0"/>
              <a:t>Gender</a:t>
            </a:r>
            <a:r>
              <a:rPr lang="en-GB" dirty="0"/>
              <a:t> describes the characteristics that a society or culture delineates as masculine or feminine.</a:t>
            </a:r>
          </a:p>
          <a:p>
            <a:r>
              <a:rPr lang="en-GB" dirty="0"/>
              <a:t>So while your sex as male or female is a biological fact that is the same in any culture, what that sex means in terms of your gender role as a 'man' or a 'woman' in society can be quite different cross culturally. These 'gender roles' have an impact on the health of the individual.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19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https://www.youtube.com/watch?v=ago78PhUofI&amp;t=58s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Sex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Gender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671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Some people think gender is a </a:t>
            </a:r>
            <a:r>
              <a:rPr lang="en-GB" u="sng" dirty="0"/>
              <a:t>social construct</a:t>
            </a:r>
            <a:r>
              <a:rPr lang="en-GB" dirty="0"/>
              <a:t>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b="1" dirty="0"/>
              <a:t>What could this mean?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635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3600" dirty="0"/>
              <a:t>So, Shakespeare sometimes challenged the audience’s perceptions of gender.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Does that make him a feminist? 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5148064" y="2276872"/>
            <a:ext cx="2520280" cy="1944216"/>
          </a:xfrm>
          <a:prstGeom prst="wedgeRoundRectCallout">
            <a:avLst>
              <a:gd name="adj1" fmla="val -63351"/>
              <a:gd name="adj2" fmla="val -4920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The belief that men and women should have equal rights. </a:t>
            </a:r>
          </a:p>
        </p:txBody>
      </p:sp>
    </p:spTree>
    <p:extLst>
      <p:ext uri="{BB962C8B-B14F-4D97-AF65-F5344CB8AC3E}">
        <p14:creationId xmlns:p14="http://schemas.microsoft.com/office/powerpoint/2010/main" val="303576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114300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3600" dirty="0"/>
              <a:t>Not necessarily…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Though Shakespeare did challenge some ideas of gender roles, it would be </a:t>
            </a:r>
            <a:r>
              <a:rPr lang="en-GB" b="1" dirty="0"/>
              <a:t>anachronistic</a:t>
            </a:r>
            <a:r>
              <a:rPr lang="en-GB" dirty="0"/>
              <a:t> to suggest Shakespeare was a feminist.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Being a </a:t>
            </a:r>
            <a:r>
              <a:rPr lang="en-GB" b="1" dirty="0"/>
              <a:t>feminist</a:t>
            </a:r>
            <a:r>
              <a:rPr lang="en-GB" dirty="0"/>
              <a:t> didn’t really ‘exist’ 400 years ago: the word "</a:t>
            </a:r>
            <a:r>
              <a:rPr lang="en-GB" b="1" dirty="0"/>
              <a:t>feminism</a:t>
            </a:r>
            <a:r>
              <a:rPr lang="en-GB" dirty="0"/>
              <a:t>" didn't exist until the 1890s. 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5652120" y="0"/>
            <a:ext cx="3168352" cy="1268760"/>
          </a:xfrm>
          <a:prstGeom prst="wedgeRoundRectCallout">
            <a:avLst>
              <a:gd name="adj1" fmla="val -10049"/>
              <a:gd name="adj2" fmla="val 1223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Something existing out of its time period. </a:t>
            </a:r>
          </a:p>
        </p:txBody>
      </p:sp>
    </p:spTree>
    <p:extLst>
      <p:ext uri="{BB962C8B-B14F-4D97-AF65-F5344CB8AC3E}">
        <p14:creationId xmlns:p14="http://schemas.microsoft.com/office/powerpoint/2010/main" val="245516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0630" t="20469" r="31183" b="14563"/>
          <a:stretch/>
        </p:blipFill>
        <p:spPr>
          <a:xfrm>
            <a:off x="1043608" y="2945"/>
            <a:ext cx="7056784" cy="674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82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930</TotalTime>
  <Words>337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Macbeth and Gender</vt:lpstr>
      <vt:lpstr>PowerPoint Presentation</vt:lpstr>
      <vt:lpstr>Sex and gender: What’s the difference? </vt:lpstr>
      <vt:lpstr>Sex and Gender: What’s the difference? </vt:lpstr>
      <vt:lpstr>https://www.youtube.com/watch?v=ago78PhUofI&amp;t=58s</vt:lpstr>
      <vt:lpstr>Some people think gender is a social construct. </vt:lpstr>
      <vt:lpstr>So, Shakespeare sometimes challenged the audience’s perceptions of gender. </vt:lpstr>
      <vt:lpstr>Not necessarily…</vt:lpstr>
      <vt:lpstr>PowerPoint Presentation</vt:lpstr>
      <vt:lpstr>How does Shakespeare present gender in the play? </vt:lpstr>
    </vt:vector>
  </TitlesOfParts>
  <Company>RM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 24th May Gender in Macbeth</dc:title>
  <dc:creator>Ms E. Salt</dc:creator>
  <cp:lastModifiedBy>Emma Salt</cp:lastModifiedBy>
  <cp:revision>16</cp:revision>
  <dcterms:created xsi:type="dcterms:W3CDTF">2016-05-20T07:10:49Z</dcterms:created>
  <dcterms:modified xsi:type="dcterms:W3CDTF">2019-08-25T09:58:36Z</dcterms:modified>
</cp:coreProperties>
</file>