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76" r:id="rId2"/>
    <p:sldId id="259" r:id="rId3"/>
    <p:sldId id="269" r:id="rId4"/>
    <p:sldId id="271" r:id="rId5"/>
    <p:sldId id="272" r:id="rId6"/>
    <p:sldId id="273" r:id="rId7"/>
    <p:sldId id="274" r:id="rId8"/>
    <p:sldId id="275" r:id="rId9"/>
    <p:sldId id="283" r:id="rId10"/>
    <p:sldId id="277" r:id="rId11"/>
    <p:sldId id="278" r:id="rId12"/>
    <p:sldId id="279" r:id="rId13"/>
    <p:sldId id="280" r:id="rId14"/>
    <p:sldId id="281" r:id="rId15"/>
    <p:sldId id="28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1455" autoAdjust="0"/>
  </p:normalViewPr>
  <p:slideViewPr>
    <p:cSldViewPr snapToGrid="0">
      <p:cViewPr varScale="1">
        <p:scale>
          <a:sx n="59" d="100"/>
          <a:sy n="59" d="100"/>
        </p:scale>
        <p:origin x="17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4C55DE-65CB-4B4F-A0E8-566CC6BCDFF6}" type="doc">
      <dgm:prSet loTypeId="urn:microsoft.com/office/officeart/2005/8/layout/radial1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B0B7E755-0702-4164-86C0-1DD33F6BA8A6}">
      <dgm:prSet phldrT="[Text]"/>
      <dgm:spPr/>
      <dgm:t>
        <a:bodyPr/>
        <a:lstStyle/>
        <a:p>
          <a:r>
            <a:rPr lang="en-US" dirty="0"/>
            <a:t>Act 3 Scene 4</a:t>
          </a:r>
        </a:p>
      </dgm:t>
    </dgm:pt>
    <dgm:pt modelId="{E35E344D-8C64-4AE8-94C4-B223B39FB6BA}" type="parTrans" cxnId="{B2583A90-EC11-48CA-ABA9-C77F8D4061EC}">
      <dgm:prSet/>
      <dgm:spPr/>
      <dgm:t>
        <a:bodyPr/>
        <a:lstStyle/>
        <a:p>
          <a:endParaRPr lang="en-US"/>
        </a:p>
      </dgm:t>
    </dgm:pt>
    <dgm:pt modelId="{A7DB68E6-7B77-4859-ABE6-B884328389AA}" type="sibTrans" cxnId="{B2583A90-EC11-48CA-ABA9-C77F8D4061EC}">
      <dgm:prSet/>
      <dgm:spPr/>
      <dgm:t>
        <a:bodyPr/>
        <a:lstStyle/>
        <a:p>
          <a:endParaRPr lang="en-US"/>
        </a:p>
      </dgm:t>
    </dgm:pt>
    <dgm:pt modelId="{96F805DB-097A-4ABC-8C49-E05F316E602A}">
      <dgm:prSet phldrT="[Text]"/>
      <dgm:spPr/>
      <dgm:t>
        <a:bodyPr/>
        <a:lstStyle/>
        <a:p>
          <a:r>
            <a:rPr lang="en-US" dirty="0"/>
            <a:t>Lords</a:t>
          </a:r>
        </a:p>
      </dgm:t>
    </dgm:pt>
    <dgm:pt modelId="{599D3BFB-8BB5-45AC-B11F-67C8F9CD79D3}" type="parTrans" cxnId="{96C808C4-E783-4FA7-A42F-31B625927095}">
      <dgm:prSet/>
      <dgm:spPr/>
      <dgm:t>
        <a:bodyPr/>
        <a:lstStyle/>
        <a:p>
          <a:endParaRPr lang="en-US"/>
        </a:p>
      </dgm:t>
    </dgm:pt>
    <dgm:pt modelId="{0F0F674D-40B4-4725-8689-099131CD28D2}" type="sibTrans" cxnId="{96C808C4-E783-4FA7-A42F-31B625927095}">
      <dgm:prSet/>
      <dgm:spPr/>
      <dgm:t>
        <a:bodyPr/>
        <a:lstStyle/>
        <a:p>
          <a:endParaRPr lang="en-US"/>
        </a:p>
      </dgm:t>
    </dgm:pt>
    <dgm:pt modelId="{561DA462-2814-44FA-8E78-904A7190F858}">
      <dgm:prSet phldrT="[Text]"/>
      <dgm:spPr/>
      <dgm:t>
        <a:bodyPr/>
        <a:lstStyle/>
        <a:p>
          <a:r>
            <a:rPr lang="en-US" dirty="0"/>
            <a:t>Lady Macbeth</a:t>
          </a:r>
        </a:p>
      </dgm:t>
    </dgm:pt>
    <dgm:pt modelId="{83C91C14-3897-478E-B6A2-C2C09CD8DAD9}" type="parTrans" cxnId="{C25156B5-58E0-4A7D-9992-54D9A94A99B5}">
      <dgm:prSet/>
      <dgm:spPr/>
      <dgm:t>
        <a:bodyPr/>
        <a:lstStyle/>
        <a:p>
          <a:endParaRPr lang="en-US"/>
        </a:p>
      </dgm:t>
    </dgm:pt>
    <dgm:pt modelId="{13462537-F550-4BCE-B032-06E5CB04CC82}" type="sibTrans" cxnId="{C25156B5-58E0-4A7D-9992-54D9A94A99B5}">
      <dgm:prSet/>
      <dgm:spPr/>
      <dgm:t>
        <a:bodyPr/>
        <a:lstStyle/>
        <a:p>
          <a:endParaRPr lang="en-US"/>
        </a:p>
      </dgm:t>
    </dgm:pt>
    <dgm:pt modelId="{43CA1C7D-2838-4EDD-B37B-42694E17AEA7}">
      <dgm:prSet phldrT="[Text]"/>
      <dgm:spPr/>
      <dgm:t>
        <a:bodyPr/>
        <a:lstStyle/>
        <a:p>
          <a:r>
            <a:rPr lang="en-US" dirty="0"/>
            <a:t>Macbeth</a:t>
          </a:r>
        </a:p>
      </dgm:t>
    </dgm:pt>
    <dgm:pt modelId="{17BC6333-732F-4052-810C-CD4DA4E9596C}" type="parTrans" cxnId="{AC7F6F03-23AD-4F55-BB0F-14EC4E7FDD14}">
      <dgm:prSet/>
      <dgm:spPr/>
      <dgm:t>
        <a:bodyPr/>
        <a:lstStyle/>
        <a:p>
          <a:endParaRPr lang="en-US"/>
        </a:p>
      </dgm:t>
    </dgm:pt>
    <dgm:pt modelId="{4F2D0F59-8601-4BBF-8866-B80910899BBE}" type="sibTrans" cxnId="{AC7F6F03-23AD-4F55-BB0F-14EC4E7FDD14}">
      <dgm:prSet/>
      <dgm:spPr/>
      <dgm:t>
        <a:bodyPr/>
        <a:lstStyle/>
        <a:p>
          <a:endParaRPr lang="en-US"/>
        </a:p>
      </dgm:t>
    </dgm:pt>
    <dgm:pt modelId="{E10BBDCD-24C0-49A2-8FE4-71352FC56261}">
      <dgm:prSet phldrT="[Text]"/>
      <dgm:spPr/>
      <dgm:t>
        <a:bodyPr/>
        <a:lstStyle/>
        <a:p>
          <a:r>
            <a:rPr lang="en-US" dirty="0"/>
            <a:t>The Ghost</a:t>
          </a:r>
        </a:p>
      </dgm:t>
    </dgm:pt>
    <dgm:pt modelId="{245B6DDB-6CC8-4C71-B025-41EC2CA0C68F}" type="parTrans" cxnId="{CB180879-ECC2-49DB-BEDD-DEA5D67BBAA8}">
      <dgm:prSet/>
      <dgm:spPr/>
      <dgm:t>
        <a:bodyPr/>
        <a:lstStyle/>
        <a:p>
          <a:endParaRPr lang="en-US"/>
        </a:p>
      </dgm:t>
    </dgm:pt>
    <dgm:pt modelId="{48C99B41-C38D-498C-8B77-282D54722200}" type="sibTrans" cxnId="{CB180879-ECC2-49DB-BEDD-DEA5D67BBAA8}">
      <dgm:prSet/>
      <dgm:spPr/>
      <dgm:t>
        <a:bodyPr/>
        <a:lstStyle/>
        <a:p>
          <a:endParaRPr lang="en-US"/>
        </a:p>
      </dgm:t>
    </dgm:pt>
    <dgm:pt modelId="{892500B9-24F7-4CD5-9FCC-C3AB660B1BF5}" type="pres">
      <dgm:prSet presAssocID="{4B4C55DE-65CB-4B4F-A0E8-566CC6BCDFF6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C49905E-2B10-49AA-A56D-39E437C178DE}" type="pres">
      <dgm:prSet presAssocID="{B0B7E755-0702-4164-86C0-1DD33F6BA8A6}" presName="centerShape" presStyleLbl="node0" presStyleIdx="0" presStyleCnt="1"/>
      <dgm:spPr/>
    </dgm:pt>
    <dgm:pt modelId="{E5E89EE1-A0C2-4390-960B-D5FC374F1BC2}" type="pres">
      <dgm:prSet presAssocID="{599D3BFB-8BB5-45AC-B11F-67C8F9CD79D3}" presName="Name9" presStyleLbl="parChTrans1D2" presStyleIdx="0" presStyleCnt="4"/>
      <dgm:spPr/>
    </dgm:pt>
    <dgm:pt modelId="{75493231-22BC-4C56-A9D5-4577FE2A0097}" type="pres">
      <dgm:prSet presAssocID="{599D3BFB-8BB5-45AC-B11F-67C8F9CD79D3}" presName="connTx" presStyleLbl="parChTrans1D2" presStyleIdx="0" presStyleCnt="4"/>
      <dgm:spPr/>
    </dgm:pt>
    <dgm:pt modelId="{348037DE-87B0-48F3-A04D-97CF2C40C4E4}" type="pres">
      <dgm:prSet presAssocID="{96F805DB-097A-4ABC-8C49-E05F316E602A}" presName="node" presStyleLbl="node1" presStyleIdx="0" presStyleCnt="4">
        <dgm:presLayoutVars>
          <dgm:bulletEnabled val="1"/>
        </dgm:presLayoutVars>
      </dgm:prSet>
      <dgm:spPr/>
    </dgm:pt>
    <dgm:pt modelId="{B5C2A360-43E7-4AF4-AA66-8BA92650F407}" type="pres">
      <dgm:prSet presAssocID="{83C91C14-3897-478E-B6A2-C2C09CD8DAD9}" presName="Name9" presStyleLbl="parChTrans1D2" presStyleIdx="1" presStyleCnt="4"/>
      <dgm:spPr/>
    </dgm:pt>
    <dgm:pt modelId="{60EC2A42-5D76-4BC9-B74C-C3E558CBBFEE}" type="pres">
      <dgm:prSet presAssocID="{83C91C14-3897-478E-B6A2-C2C09CD8DAD9}" presName="connTx" presStyleLbl="parChTrans1D2" presStyleIdx="1" presStyleCnt="4"/>
      <dgm:spPr/>
    </dgm:pt>
    <dgm:pt modelId="{0AF82433-1801-4DB8-8E60-257821D1C365}" type="pres">
      <dgm:prSet presAssocID="{561DA462-2814-44FA-8E78-904A7190F858}" presName="node" presStyleLbl="node1" presStyleIdx="1" presStyleCnt="4">
        <dgm:presLayoutVars>
          <dgm:bulletEnabled val="1"/>
        </dgm:presLayoutVars>
      </dgm:prSet>
      <dgm:spPr/>
    </dgm:pt>
    <dgm:pt modelId="{90235F03-193B-47F2-BA68-3B0C7B5C6E84}" type="pres">
      <dgm:prSet presAssocID="{17BC6333-732F-4052-810C-CD4DA4E9596C}" presName="Name9" presStyleLbl="parChTrans1D2" presStyleIdx="2" presStyleCnt="4"/>
      <dgm:spPr/>
    </dgm:pt>
    <dgm:pt modelId="{DCF29EAB-023C-4373-9B48-768309F8291D}" type="pres">
      <dgm:prSet presAssocID="{17BC6333-732F-4052-810C-CD4DA4E9596C}" presName="connTx" presStyleLbl="parChTrans1D2" presStyleIdx="2" presStyleCnt="4"/>
      <dgm:spPr/>
    </dgm:pt>
    <dgm:pt modelId="{17B22786-ABD2-4397-9379-17F0E12F8095}" type="pres">
      <dgm:prSet presAssocID="{43CA1C7D-2838-4EDD-B37B-42694E17AEA7}" presName="node" presStyleLbl="node1" presStyleIdx="2" presStyleCnt="4">
        <dgm:presLayoutVars>
          <dgm:bulletEnabled val="1"/>
        </dgm:presLayoutVars>
      </dgm:prSet>
      <dgm:spPr/>
    </dgm:pt>
    <dgm:pt modelId="{D6CDFCDC-8B1D-4A9F-976C-BAD39357D7E6}" type="pres">
      <dgm:prSet presAssocID="{245B6DDB-6CC8-4C71-B025-41EC2CA0C68F}" presName="Name9" presStyleLbl="parChTrans1D2" presStyleIdx="3" presStyleCnt="4"/>
      <dgm:spPr/>
    </dgm:pt>
    <dgm:pt modelId="{4B1EE9EA-F8C4-41B7-ACF4-76A02F2422BE}" type="pres">
      <dgm:prSet presAssocID="{245B6DDB-6CC8-4C71-B025-41EC2CA0C68F}" presName="connTx" presStyleLbl="parChTrans1D2" presStyleIdx="3" presStyleCnt="4"/>
      <dgm:spPr/>
    </dgm:pt>
    <dgm:pt modelId="{91F773E6-214F-4305-AFF2-39D1E269D242}" type="pres">
      <dgm:prSet presAssocID="{E10BBDCD-24C0-49A2-8FE4-71352FC56261}" presName="node" presStyleLbl="node1" presStyleIdx="3" presStyleCnt="4">
        <dgm:presLayoutVars>
          <dgm:bulletEnabled val="1"/>
        </dgm:presLayoutVars>
      </dgm:prSet>
      <dgm:spPr/>
    </dgm:pt>
  </dgm:ptLst>
  <dgm:cxnLst>
    <dgm:cxn modelId="{AC7F6F03-23AD-4F55-BB0F-14EC4E7FDD14}" srcId="{B0B7E755-0702-4164-86C0-1DD33F6BA8A6}" destId="{43CA1C7D-2838-4EDD-B37B-42694E17AEA7}" srcOrd="2" destOrd="0" parTransId="{17BC6333-732F-4052-810C-CD4DA4E9596C}" sibTransId="{4F2D0F59-8601-4BBF-8866-B80910899BBE}"/>
    <dgm:cxn modelId="{89A2681C-5899-4588-86A5-BA93B607A7EE}" type="presOf" srcId="{245B6DDB-6CC8-4C71-B025-41EC2CA0C68F}" destId="{4B1EE9EA-F8C4-41B7-ACF4-76A02F2422BE}" srcOrd="1" destOrd="0" presId="urn:microsoft.com/office/officeart/2005/8/layout/radial1"/>
    <dgm:cxn modelId="{29F08E3C-2935-4E40-94B6-0B34B49551F8}" type="presOf" srcId="{245B6DDB-6CC8-4C71-B025-41EC2CA0C68F}" destId="{D6CDFCDC-8B1D-4A9F-976C-BAD39357D7E6}" srcOrd="0" destOrd="0" presId="urn:microsoft.com/office/officeart/2005/8/layout/radial1"/>
    <dgm:cxn modelId="{2D0FA33C-D8BF-44D5-9FDE-13BBAA4EB18A}" type="presOf" srcId="{83C91C14-3897-478E-B6A2-C2C09CD8DAD9}" destId="{60EC2A42-5D76-4BC9-B74C-C3E558CBBFEE}" srcOrd="1" destOrd="0" presId="urn:microsoft.com/office/officeart/2005/8/layout/radial1"/>
    <dgm:cxn modelId="{7FFE6B66-63D4-4F33-A5BE-BE1AFC1E4F79}" type="presOf" srcId="{599D3BFB-8BB5-45AC-B11F-67C8F9CD79D3}" destId="{75493231-22BC-4C56-A9D5-4577FE2A0097}" srcOrd="1" destOrd="0" presId="urn:microsoft.com/office/officeart/2005/8/layout/radial1"/>
    <dgm:cxn modelId="{00A32A50-0A41-4431-BE5C-29E4B60D81F5}" type="presOf" srcId="{E10BBDCD-24C0-49A2-8FE4-71352FC56261}" destId="{91F773E6-214F-4305-AFF2-39D1E269D242}" srcOrd="0" destOrd="0" presId="urn:microsoft.com/office/officeart/2005/8/layout/radial1"/>
    <dgm:cxn modelId="{637E2152-66D9-4AAE-A2BC-789609C9AB43}" type="presOf" srcId="{561DA462-2814-44FA-8E78-904A7190F858}" destId="{0AF82433-1801-4DB8-8E60-257821D1C365}" srcOrd="0" destOrd="0" presId="urn:microsoft.com/office/officeart/2005/8/layout/radial1"/>
    <dgm:cxn modelId="{AC8C9874-3B63-4C2C-81AA-4F9300605204}" type="presOf" srcId="{83C91C14-3897-478E-B6A2-C2C09CD8DAD9}" destId="{B5C2A360-43E7-4AF4-AA66-8BA92650F407}" srcOrd="0" destOrd="0" presId="urn:microsoft.com/office/officeart/2005/8/layout/radial1"/>
    <dgm:cxn modelId="{CB180879-ECC2-49DB-BEDD-DEA5D67BBAA8}" srcId="{B0B7E755-0702-4164-86C0-1DD33F6BA8A6}" destId="{E10BBDCD-24C0-49A2-8FE4-71352FC56261}" srcOrd="3" destOrd="0" parTransId="{245B6DDB-6CC8-4C71-B025-41EC2CA0C68F}" sibTransId="{48C99B41-C38D-498C-8B77-282D54722200}"/>
    <dgm:cxn modelId="{5455747B-0756-4126-A5BF-14F3BF4C8CB1}" type="presOf" srcId="{599D3BFB-8BB5-45AC-B11F-67C8F9CD79D3}" destId="{E5E89EE1-A0C2-4390-960B-D5FC374F1BC2}" srcOrd="0" destOrd="0" presId="urn:microsoft.com/office/officeart/2005/8/layout/radial1"/>
    <dgm:cxn modelId="{01186984-E565-4C30-9836-3B2440EFE3E5}" type="presOf" srcId="{17BC6333-732F-4052-810C-CD4DA4E9596C}" destId="{90235F03-193B-47F2-BA68-3B0C7B5C6E84}" srcOrd="0" destOrd="0" presId="urn:microsoft.com/office/officeart/2005/8/layout/radial1"/>
    <dgm:cxn modelId="{B2583A90-EC11-48CA-ABA9-C77F8D4061EC}" srcId="{4B4C55DE-65CB-4B4F-A0E8-566CC6BCDFF6}" destId="{B0B7E755-0702-4164-86C0-1DD33F6BA8A6}" srcOrd="0" destOrd="0" parTransId="{E35E344D-8C64-4AE8-94C4-B223B39FB6BA}" sibTransId="{A7DB68E6-7B77-4859-ABE6-B884328389AA}"/>
    <dgm:cxn modelId="{C25156B5-58E0-4A7D-9992-54D9A94A99B5}" srcId="{B0B7E755-0702-4164-86C0-1DD33F6BA8A6}" destId="{561DA462-2814-44FA-8E78-904A7190F858}" srcOrd="1" destOrd="0" parTransId="{83C91C14-3897-478E-B6A2-C2C09CD8DAD9}" sibTransId="{13462537-F550-4BCE-B032-06E5CB04CC82}"/>
    <dgm:cxn modelId="{2AAA46BB-E0A2-4C60-8E20-175DA86307B2}" type="presOf" srcId="{43CA1C7D-2838-4EDD-B37B-42694E17AEA7}" destId="{17B22786-ABD2-4397-9379-17F0E12F8095}" srcOrd="0" destOrd="0" presId="urn:microsoft.com/office/officeart/2005/8/layout/radial1"/>
    <dgm:cxn modelId="{8259A8C3-636B-46DC-8962-E2FB26F9CA2A}" type="presOf" srcId="{96F805DB-097A-4ABC-8C49-E05F316E602A}" destId="{348037DE-87B0-48F3-A04D-97CF2C40C4E4}" srcOrd="0" destOrd="0" presId="urn:microsoft.com/office/officeart/2005/8/layout/radial1"/>
    <dgm:cxn modelId="{96C808C4-E783-4FA7-A42F-31B625927095}" srcId="{B0B7E755-0702-4164-86C0-1DD33F6BA8A6}" destId="{96F805DB-097A-4ABC-8C49-E05F316E602A}" srcOrd="0" destOrd="0" parTransId="{599D3BFB-8BB5-45AC-B11F-67C8F9CD79D3}" sibTransId="{0F0F674D-40B4-4725-8689-099131CD28D2}"/>
    <dgm:cxn modelId="{D07B4EE0-1542-4E27-951A-9D6270A83651}" type="presOf" srcId="{17BC6333-732F-4052-810C-CD4DA4E9596C}" destId="{DCF29EAB-023C-4373-9B48-768309F8291D}" srcOrd="1" destOrd="0" presId="urn:microsoft.com/office/officeart/2005/8/layout/radial1"/>
    <dgm:cxn modelId="{53C489F1-E3ED-4402-8464-920D22F8F2B7}" type="presOf" srcId="{4B4C55DE-65CB-4B4F-A0E8-566CC6BCDFF6}" destId="{892500B9-24F7-4CD5-9FCC-C3AB660B1BF5}" srcOrd="0" destOrd="0" presId="urn:microsoft.com/office/officeart/2005/8/layout/radial1"/>
    <dgm:cxn modelId="{F76B3BFD-659B-4883-B360-4B3D0161B9D7}" type="presOf" srcId="{B0B7E755-0702-4164-86C0-1DD33F6BA8A6}" destId="{8C49905E-2B10-49AA-A56D-39E437C178DE}" srcOrd="0" destOrd="0" presId="urn:microsoft.com/office/officeart/2005/8/layout/radial1"/>
    <dgm:cxn modelId="{C0045F83-A2DE-43F2-9E41-9011B9B69E77}" type="presParOf" srcId="{892500B9-24F7-4CD5-9FCC-C3AB660B1BF5}" destId="{8C49905E-2B10-49AA-A56D-39E437C178DE}" srcOrd="0" destOrd="0" presId="urn:microsoft.com/office/officeart/2005/8/layout/radial1"/>
    <dgm:cxn modelId="{72C5659E-7862-43EE-B12A-555EC4B67FF6}" type="presParOf" srcId="{892500B9-24F7-4CD5-9FCC-C3AB660B1BF5}" destId="{E5E89EE1-A0C2-4390-960B-D5FC374F1BC2}" srcOrd="1" destOrd="0" presId="urn:microsoft.com/office/officeart/2005/8/layout/radial1"/>
    <dgm:cxn modelId="{00EB7140-A94A-442D-93A8-F8DFD6E355D6}" type="presParOf" srcId="{E5E89EE1-A0C2-4390-960B-D5FC374F1BC2}" destId="{75493231-22BC-4C56-A9D5-4577FE2A0097}" srcOrd="0" destOrd="0" presId="urn:microsoft.com/office/officeart/2005/8/layout/radial1"/>
    <dgm:cxn modelId="{B980B06E-9F28-4C17-BFDF-CE86FEE4D8D2}" type="presParOf" srcId="{892500B9-24F7-4CD5-9FCC-C3AB660B1BF5}" destId="{348037DE-87B0-48F3-A04D-97CF2C40C4E4}" srcOrd="2" destOrd="0" presId="urn:microsoft.com/office/officeart/2005/8/layout/radial1"/>
    <dgm:cxn modelId="{E148438E-2383-4A3C-A9C3-F93528621B14}" type="presParOf" srcId="{892500B9-24F7-4CD5-9FCC-C3AB660B1BF5}" destId="{B5C2A360-43E7-4AF4-AA66-8BA92650F407}" srcOrd="3" destOrd="0" presId="urn:microsoft.com/office/officeart/2005/8/layout/radial1"/>
    <dgm:cxn modelId="{D56C1D83-514C-4103-9C07-70E269E37A26}" type="presParOf" srcId="{B5C2A360-43E7-4AF4-AA66-8BA92650F407}" destId="{60EC2A42-5D76-4BC9-B74C-C3E558CBBFEE}" srcOrd="0" destOrd="0" presId="urn:microsoft.com/office/officeart/2005/8/layout/radial1"/>
    <dgm:cxn modelId="{24EB8CD0-5612-4F72-9AF2-95FF7DC55D94}" type="presParOf" srcId="{892500B9-24F7-4CD5-9FCC-C3AB660B1BF5}" destId="{0AF82433-1801-4DB8-8E60-257821D1C365}" srcOrd="4" destOrd="0" presId="urn:microsoft.com/office/officeart/2005/8/layout/radial1"/>
    <dgm:cxn modelId="{489949C1-9BEC-49C5-AD78-DFF505F3F7C2}" type="presParOf" srcId="{892500B9-24F7-4CD5-9FCC-C3AB660B1BF5}" destId="{90235F03-193B-47F2-BA68-3B0C7B5C6E84}" srcOrd="5" destOrd="0" presId="urn:microsoft.com/office/officeart/2005/8/layout/radial1"/>
    <dgm:cxn modelId="{7986FF8C-137B-4876-873D-FC3F3C582C74}" type="presParOf" srcId="{90235F03-193B-47F2-BA68-3B0C7B5C6E84}" destId="{DCF29EAB-023C-4373-9B48-768309F8291D}" srcOrd="0" destOrd="0" presId="urn:microsoft.com/office/officeart/2005/8/layout/radial1"/>
    <dgm:cxn modelId="{1789ADA5-0043-432F-BE24-4B56824E1BEE}" type="presParOf" srcId="{892500B9-24F7-4CD5-9FCC-C3AB660B1BF5}" destId="{17B22786-ABD2-4397-9379-17F0E12F8095}" srcOrd="6" destOrd="0" presId="urn:microsoft.com/office/officeart/2005/8/layout/radial1"/>
    <dgm:cxn modelId="{A076FE6C-7CCD-4955-8353-6A1650172E35}" type="presParOf" srcId="{892500B9-24F7-4CD5-9FCC-C3AB660B1BF5}" destId="{D6CDFCDC-8B1D-4A9F-976C-BAD39357D7E6}" srcOrd="7" destOrd="0" presId="urn:microsoft.com/office/officeart/2005/8/layout/radial1"/>
    <dgm:cxn modelId="{973A453C-9F76-49A1-A6D5-CB757F00DDDE}" type="presParOf" srcId="{D6CDFCDC-8B1D-4A9F-976C-BAD39357D7E6}" destId="{4B1EE9EA-F8C4-41B7-ACF4-76A02F2422BE}" srcOrd="0" destOrd="0" presId="urn:microsoft.com/office/officeart/2005/8/layout/radial1"/>
    <dgm:cxn modelId="{152E08E2-2BBF-4663-9778-E57A1168E866}" type="presParOf" srcId="{892500B9-24F7-4CD5-9FCC-C3AB660B1BF5}" destId="{91F773E6-214F-4305-AFF2-39D1E269D242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49905E-2B10-49AA-A56D-39E437C178DE}">
      <dsp:nvSpPr>
        <dsp:cNvPr id="0" name=""/>
        <dsp:cNvSpPr/>
      </dsp:nvSpPr>
      <dsp:spPr>
        <a:xfrm>
          <a:off x="6933367" y="2478116"/>
          <a:ext cx="1901767" cy="190176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Act 3 Scene 4</a:t>
          </a:r>
        </a:p>
      </dsp:txBody>
      <dsp:txXfrm>
        <a:off x="7211874" y="2756623"/>
        <a:ext cx="1344753" cy="1344753"/>
      </dsp:txXfrm>
    </dsp:sp>
    <dsp:sp modelId="{E5E89EE1-A0C2-4390-960B-D5FC374F1BC2}">
      <dsp:nvSpPr>
        <dsp:cNvPr id="0" name=""/>
        <dsp:cNvSpPr/>
      </dsp:nvSpPr>
      <dsp:spPr>
        <a:xfrm rot="16200000">
          <a:off x="7597908" y="2180919"/>
          <a:ext cx="572685" cy="21708"/>
        </a:xfrm>
        <a:custGeom>
          <a:avLst/>
          <a:gdLst/>
          <a:ahLst/>
          <a:cxnLst/>
          <a:rect l="0" t="0" r="0" b="0"/>
          <a:pathLst>
            <a:path>
              <a:moveTo>
                <a:pt x="0" y="10854"/>
              </a:moveTo>
              <a:lnTo>
                <a:pt x="572685" y="10854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869934" y="2177456"/>
        <a:ext cx="28634" cy="28634"/>
      </dsp:txXfrm>
    </dsp:sp>
    <dsp:sp modelId="{348037DE-87B0-48F3-A04D-97CF2C40C4E4}">
      <dsp:nvSpPr>
        <dsp:cNvPr id="0" name=""/>
        <dsp:cNvSpPr/>
      </dsp:nvSpPr>
      <dsp:spPr>
        <a:xfrm>
          <a:off x="6933367" y="3663"/>
          <a:ext cx="1901767" cy="190176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Lords</a:t>
          </a:r>
        </a:p>
      </dsp:txBody>
      <dsp:txXfrm>
        <a:off x="7211874" y="282170"/>
        <a:ext cx="1344753" cy="1344753"/>
      </dsp:txXfrm>
    </dsp:sp>
    <dsp:sp modelId="{B5C2A360-43E7-4AF4-AA66-8BA92650F407}">
      <dsp:nvSpPr>
        <dsp:cNvPr id="0" name=""/>
        <dsp:cNvSpPr/>
      </dsp:nvSpPr>
      <dsp:spPr>
        <a:xfrm>
          <a:off x="8835135" y="3418145"/>
          <a:ext cx="572685" cy="21708"/>
        </a:xfrm>
        <a:custGeom>
          <a:avLst/>
          <a:gdLst/>
          <a:ahLst/>
          <a:cxnLst/>
          <a:rect l="0" t="0" r="0" b="0"/>
          <a:pathLst>
            <a:path>
              <a:moveTo>
                <a:pt x="0" y="10854"/>
              </a:moveTo>
              <a:lnTo>
                <a:pt x="572685" y="10854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9107160" y="3414682"/>
        <a:ext cx="28634" cy="28634"/>
      </dsp:txXfrm>
    </dsp:sp>
    <dsp:sp modelId="{0AF82433-1801-4DB8-8E60-257821D1C365}">
      <dsp:nvSpPr>
        <dsp:cNvPr id="0" name=""/>
        <dsp:cNvSpPr/>
      </dsp:nvSpPr>
      <dsp:spPr>
        <a:xfrm>
          <a:off x="9407820" y="2478116"/>
          <a:ext cx="1901767" cy="1901767"/>
        </a:xfrm>
        <a:prstGeom prst="ellipse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Lady Macbeth</a:t>
          </a:r>
        </a:p>
      </dsp:txBody>
      <dsp:txXfrm>
        <a:off x="9686327" y="2756623"/>
        <a:ext cx="1344753" cy="1344753"/>
      </dsp:txXfrm>
    </dsp:sp>
    <dsp:sp modelId="{90235F03-193B-47F2-BA68-3B0C7B5C6E84}">
      <dsp:nvSpPr>
        <dsp:cNvPr id="0" name=""/>
        <dsp:cNvSpPr/>
      </dsp:nvSpPr>
      <dsp:spPr>
        <a:xfrm rot="5400000">
          <a:off x="7597908" y="4655371"/>
          <a:ext cx="572685" cy="21708"/>
        </a:xfrm>
        <a:custGeom>
          <a:avLst/>
          <a:gdLst/>
          <a:ahLst/>
          <a:cxnLst/>
          <a:rect l="0" t="0" r="0" b="0"/>
          <a:pathLst>
            <a:path>
              <a:moveTo>
                <a:pt x="0" y="10854"/>
              </a:moveTo>
              <a:lnTo>
                <a:pt x="572685" y="10854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869934" y="4651909"/>
        <a:ext cx="28634" cy="28634"/>
      </dsp:txXfrm>
    </dsp:sp>
    <dsp:sp modelId="{17B22786-ABD2-4397-9379-17F0E12F8095}">
      <dsp:nvSpPr>
        <dsp:cNvPr id="0" name=""/>
        <dsp:cNvSpPr/>
      </dsp:nvSpPr>
      <dsp:spPr>
        <a:xfrm>
          <a:off x="6933367" y="4952568"/>
          <a:ext cx="1901767" cy="1901767"/>
        </a:xfrm>
        <a:prstGeom prst="ellipse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Macbeth</a:t>
          </a:r>
        </a:p>
      </dsp:txBody>
      <dsp:txXfrm>
        <a:off x="7211874" y="5231075"/>
        <a:ext cx="1344753" cy="1344753"/>
      </dsp:txXfrm>
    </dsp:sp>
    <dsp:sp modelId="{D6CDFCDC-8B1D-4A9F-976C-BAD39357D7E6}">
      <dsp:nvSpPr>
        <dsp:cNvPr id="0" name=""/>
        <dsp:cNvSpPr/>
      </dsp:nvSpPr>
      <dsp:spPr>
        <a:xfrm rot="10800000">
          <a:off x="6360682" y="3418145"/>
          <a:ext cx="572685" cy="21708"/>
        </a:xfrm>
        <a:custGeom>
          <a:avLst/>
          <a:gdLst/>
          <a:ahLst/>
          <a:cxnLst/>
          <a:rect l="0" t="0" r="0" b="0"/>
          <a:pathLst>
            <a:path>
              <a:moveTo>
                <a:pt x="0" y="10854"/>
              </a:moveTo>
              <a:lnTo>
                <a:pt x="572685" y="10854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6632707" y="3414682"/>
        <a:ext cx="28634" cy="28634"/>
      </dsp:txXfrm>
    </dsp:sp>
    <dsp:sp modelId="{91F773E6-214F-4305-AFF2-39D1E269D242}">
      <dsp:nvSpPr>
        <dsp:cNvPr id="0" name=""/>
        <dsp:cNvSpPr/>
      </dsp:nvSpPr>
      <dsp:spPr>
        <a:xfrm>
          <a:off x="4458914" y="2478116"/>
          <a:ext cx="1901767" cy="1901767"/>
        </a:xfrm>
        <a:prstGeom prst="ellips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The Ghost</a:t>
          </a:r>
        </a:p>
      </dsp:txBody>
      <dsp:txXfrm>
        <a:off x="4737421" y="2756623"/>
        <a:ext cx="1344753" cy="13447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00A181-DCA8-4946-91C8-B8449EE6D0B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9B8BC-680E-414D-93FF-E18E87C90B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04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81E8B-9128-4BF4-A122-0914412F3C4E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3EDEA-67CC-46D7-BE57-CD613DCEE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737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81E8B-9128-4BF4-A122-0914412F3C4E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3EDEA-67CC-46D7-BE57-CD613DCEE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579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81E8B-9128-4BF4-A122-0914412F3C4E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3EDEA-67CC-46D7-BE57-CD613DCEE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667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81E8B-9128-4BF4-A122-0914412F3C4E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3EDEA-67CC-46D7-BE57-CD613DCEE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928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81E8B-9128-4BF4-A122-0914412F3C4E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3EDEA-67CC-46D7-BE57-CD613DCEE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990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81E8B-9128-4BF4-A122-0914412F3C4E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3EDEA-67CC-46D7-BE57-CD613DCEE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425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81E8B-9128-4BF4-A122-0914412F3C4E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3EDEA-67CC-46D7-BE57-CD613DCEE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7323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81E8B-9128-4BF4-A122-0914412F3C4E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3EDEA-67CC-46D7-BE57-CD613DCEE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461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81E8B-9128-4BF4-A122-0914412F3C4E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3EDEA-67CC-46D7-BE57-CD613DCEE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862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81E8B-9128-4BF4-A122-0914412F3C4E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3EDEA-67CC-46D7-BE57-CD613DCEE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895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81E8B-9128-4BF4-A122-0914412F3C4E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3EDEA-67CC-46D7-BE57-CD613DCEE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6443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81E8B-9128-4BF4-A122-0914412F3C4E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3EDEA-67CC-46D7-BE57-CD613DCEE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932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br>
              <a:rPr lang="en-GB" u="sng" dirty="0"/>
            </a:br>
            <a:r>
              <a:rPr lang="en-GB" u="sng" dirty="0"/>
              <a:t>Transactional Writing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372200" y="1743076"/>
            <a:ext cx="2592288" cy="4350220"/>
          </a:xfrm>
          <a:ln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dirty="0">
                <a:solidFill>
                  <a:srgbClr val="7030A0"/>
                </a:solidFill>
              </a:rPr>
              <a:t>What is happening?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How do Macbeth and Lady Macbeth react?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>
                <a:solidFill>
                  <a:srgbClr val="FF0000"/>
                </a:solidFill>
              </a:rPr>
              <a:t>Use your subject terminology: Why is this such a significant scene?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5720886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06508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GB" dirty="0"/>
              <a:t>How to write as Macbeth.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6016" y="1196752"/>
            <a:ext cx="3970784" cy="4680519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/>
              <a:t>Worryingly, I am afraid I am too far into this to stop. The deaths are not enough; I must continue in order to be safe in my power. </a:t>
            </a:r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t="18500" r="69924" b="20469"/>
          <a:stretch/>
        </p:blipFill>
        <p:spPr>
          <a:xfrm>
            <a:off x="319395" y="1196752"/>
            <a:ext cx="4284980" cy="468052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496224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642" y="140537"/>
            <a:ext cx="7886700" cy="1325563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en-GB" sz="2400" dirty="0"/>
              <a:t>Write a diary entry from one of the characters after the banquet. </a:t>
            </a:r>
            <a:br>
              <a:rPr lang="en-GB" sz="2400" dirty="0"/>
            </a:br>
            <a:r>
              <a:rPr lang="en-GB" sz="2400" dirty="0"/>
              <a:t>(Macbeth, Lords, Lady Macbeth)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98776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Show an awareness of Act 3 Scene 4. </a:t>
            </a:r>
          </a:p>
          <a:p>
            <a:r>
              <a:rPr lang="en-GB" dirty="0">
                <a:solidFill>
                  <a:srgbClr val="7030A0"/>
                </a:solidFill>
              </a:rPr>
              <a:t>Use a range of sentence openings.</a:t>
            </a:r>
          </a:p>
          <a:p>
            <a:r>
              <a:rPr lang="en-GB" dirty="0">
                <a:solidFill>
                  <a:srgbClr val="00B050"/>
                </a:solidFill>
              </a:rPr>
              <a:t>Use a range of sentence forms. </a:t>
            </a:r>
          </a:p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Use a range of punctuation. </a:t>
            </a:r>
          </a:p>
          <a:p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499992" y="1628801"/>
            <a:ext cx="4248472" cy="446449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dirty="0">
                <a:solidFill>
                  <a:srgbClr val="7030A0"/>
                </a:solidFill>
              </a:rPr>
              <a:t>Worryingly,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I am afraid I am too far into this to stop. </a:t>
            </a:r>
            <a:r>
              <a:rPr lang="en-GB" dirty="0">
                <a:solidFill>
                  <a:srgbClr val="00B0F0"/>
                </a:solidFill>
              </a:rPr>
              <a:t>The deaths are not enough; I must continue in order to be safe in my power! </a:t>
            </a:r>
            <a:r>
              <a:rPr lang="en-GB" dirty="0">
                <a:solidFill>
                  <a:srgbClr val="92D050"/>
                </a:solidFill>
              </a:rPr>
              <a:t>It must continue.</a:t>
            </a:r>
          </a:p>
        </p:txBody>
      </p:sp>
    </p:spTree>
    <p:extLst>
      <p:ext uri="{BB962C8B-B14F-4D97-AF65-F5344CB8AC3E}">
        <p14:creationId xmlns:p14="http://schemas.microsoft.com/office/powerpoint/2010/main" val="4010027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02280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GB" dirty="0"/>
              <a:t>What makes a good response?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98776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Show an awareness of Act 3 Scene 4. </a:t>
            </a:r>
          </a:p>
          <a:p>
            <a:r>
              <a:rPr lang="en-GB" dirty="0">
                <a:solidFill>
                  <a:srgbClr val="7030A0"/>
                </a:solidFill>
              </a:rPr>
              <a:t>Use a range of sentence openings.</a:t>
            </a:r>
          </a:p>
          <a:p>
            <a:r>
              <a:rPr lang="en-GB" dirty="0">
                <a:solidFill>
                  <a:srgbClr val="00B050"/>
                </a:solidFill>
              </a:rPr>
              <a:t>Use a range of sentence forms. </a:t>
            </a:r>
          </a:p>
          <a:p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Use a range of punctuation. </a:t>
            </a:r>
          </a:p>
          <a:p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499992" y="1628801"/>
            <a:ext cx="4248472" cy="446449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dirty="0">
                <a:solidFill>
                  <a:srgbClr val="7030A0"/>
                </a:solidFill>
              </a:rPr>
              <a:t>Worryingly,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I am afraid I am too far into this to stop. </a:t>
            </a:r>
            <a:r>
              <a:rPr lang="en-GB" dirty="0">
                <a:solidFill>
                  <a:srgbClr val="00B0F0"/>
                </a:solidFill>
              </a:rPr>
              <a:t>The deaths are not enough; I must continue in order to be safe in my power! </a:t>
            </a:r>
            <a:r>
              <a:rPr lang="en-GB" dirty="0">
                <a:solidFill>
                  <a:srgbClr val="92D050"/>
                </a:solidFill>
              </a:rPr>
              <a:t>It must continue.</a:t>
            </a:r>
          </a:p>
        </p:txBody>
      </p:sp>
    </p:spTree>
    <p:extLst>
      <p:ext uri="{BB962C8B-B14F-4D97-AF65-F5344CB8AC3E}">
        <p14:creationId xmlns:p14="http://schemas.microsoft.com/office/powerpoint/2010/main" val="850270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GB" dirty="0"/>
              <a:t>How to write as Lady Macbeth.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6016" y="1196752"/>
            <a:ext cx="3970784" cy="468051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7030A0"/>
                </a:solidFill>
              </a:rPr>
              <a:t>Fortunately, </a:t>
            </a:r>
            <a:r>
              <a:rPr lang="en-GB" dirty="0">
                <a:solidFill>
                  <a:srgbClr val="FF0000"/>
                </a:solidFill>
              </a:rPr>
              <a:t>I was around to calm the situation down</a:t>
            </a:r>
            <a:r>
              <a:rPr lang="en-GB" dirty="0">
                <a:solidFill>
                  <a:srgbClr val="0070C0"/>
                </a:solidFill>
              </a:rPr>
              <a:t>!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I instructed the </a:t>
            </a:r>
            <a:r>
              <a:rPr lang="en-GB" b="1" dirty="0">
                <a:solidFill>
                  <a:srgbClr val="FF0000"/>
                </a:solidFill>
              </a:rPr>
              <a:t>lords</a:t>
            </a:r>
            <a:r>
              <a:rPr lang="en-GB" dirty="0">
                <a:solidFill>
                  <a:srgbClr val="FF0000"/>
                </a:solidFill>
              </a:rPr>
              <a:t> to </a:t>
            </a:r>
            <a:r>
              <a:rPr lang="en-GB" b="1" dirty="0">
                <a:solidFill>
                  <a:srgbClr val="FF0000"/>
                </a:solidFill>
              </a:rPr>
              <a:t>stay sat down</a:t>
            </a:r>
            <a:r>
              <a:rPr lang="en-GB" dirty="0">
                <a:solidFill>
                  <a:srgbClr val="0070C0"/>
                </a:solidFill>
              </a:rPr>
              <a:t>;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this helped keep them calm so they wouldn’t start to suspect anything.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After this…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196753"/>
            <a:ext cx="4114800" cy="3888431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b="1" dirty="0"/>
              <a:t>Sit, </a:t>
            </a:r>
            <a:r>
              <a:rPr lang="en-GB" dirty="0"/>
              <a:t>worthy </a:t>
            </a:r>
            <a:r>
              <a:rPr lang="en-GB" b="1" dirty="0"/>
              <a:t>friends</a:t>
            </a:r>
            <a:r>
              <a:rPr lang="en-GB" dirty="0"/>
              <a:t>: my lord is often thus,</a:t>
            </a:r>
            <a:br>
              <a:rPr lang="en-GB" dirty="0"/>
            </a:br>
            <a:r>
              <a:rPr lang="en-GB" dirty="0"/>
              <a:t>And hath been from his youth: pray you, </a:t>
            </a:r>
            <a:r>
              <a:rPr lang="en-GB" b="1" dirty="0"/>
              <a:t>keep seat;</a:t>
            </a:r>
            <a:br>
              <a:rPr lang="en-GB" b="1" dirty="0"/>
            </a:br>
            <a:r>
              <a:rPr lang="en-GB" dirty="0"/>
              <a:t>The fit is momentary; upon a thought</a:t>
            </a:r>
            <a:br>
              <a:rPr lang="en-GB" dirty="0"/>
            </a:br>
            <a:r>
              <a:rPr lang="en-GB" b="1" dirty="0"/>
              <a:t>He will again be well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72302" y="5116832"/>
            <a:ext cx="4099698" cy="161704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>
                <a:solidFill>
                  <a:srgbClr val="FF0000"/>
                </a:solidFill>
              </a:rPr>
              <a:t>Show an awareness of Act 3 Scene 4. </a:t>
            </a:r>
          </a:p>
          <a:p>
            <a:pPr marL="0" indent="0">
              <a:buNone/>
            </a:pPr>
            <a:r>
              <a:rPr lang="en-GB">
                <a:solidFill>
                  <a:srgbClr val="7030A0"/>
                </a:solidFill>
              </a:rPr>
              <a:t>Use a range of sentence openings.</a:t>
            </a:r>
          </a:p>
          <a:p>
            <a:pPr marL="0" indent="0">
              <a:buNone/>
            </a:pPr>
            <a:r>
              <a:rPr lang="en-GB">
                <a:solidFill>
                  <a:srgbClr val="00B050"/>
                </a:solidFill>
              </a:rPr>
              <a:t>Use a range of sentence forms. </a:t>
            </a:r>
          </a:p>
          <a:p>
            <a:pPr marL="0" indent="0">
              <a:buNone/>
            </a:pPr>
            <a:r>
              <a:rPr lang="en-GB">
                <a:solidFill>
                  <a:schemeClr val="tx2">
                    <a:lumMod val="60000"/>
                    <a:lumOff val="40000"/>
                  </a:schemeClr>
                </a:solidFill>
              </a:rPr>
              <a:t>Use a range of punctuation.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1128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04847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en-GB" sz="2400" b="1" dirty="0"/>
              <a:t>Write a diary entry from one of the characters after the banquet. </a:t>
            </a:r>
            <a:br>
              <a:rPr lang="en-GB" sz="2400" b="1" dirty="0"/>
            </a:br>
            <a:r>
              <a:rPr lang="en-GB" sz="2400" b="1" dirty="0"/>
              <a:t>(Macbeth, Lords, Lady Macbeth)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6016" y="1196752"/>
            <a:ext cx="3970784" cy="468051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7030A0"/>
                </a:solidFill>
              </a:rPr>
              <a:t>Fortunately, </a:t>
            </a:r>
            <a:r>
              <a:rPr lang="en-GB" dirty="0">
                <a:solidFill>
                  <a:srgbClr val="FF0000"/>
                </a:solidFill>
              </a:rPr>
              <a:t>I was around to calm the situation down</a:t>
            </a:r>
            <a:r>
              <a:rPr lang="en-GB" dirty="0">
                <a:solidFill>
                  <a:srgbClr val="0070C0"/>
                </a:solidFill>
              </a:rPr>
              <a:t>!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I instructed the </a:t>
            </a:r>
            <a:r>
              <a:rPr lang="en-GB" b="1" dirty="0">
                <a:solidFill>
                  <a:srgbClr val="FF0000"/>
                </a:solidFill>
              </a:rPr>
              <a:t>lords</a:t>
            </a:r>
            <a:r>
              <a:rPr lang="en-GB" dirty="0">
                <a:solidFill>
                  <a:srgbClr val="FF0000"/>
                </a:solidFill>
              </a:rPr>
              <a:t> to </a:t>
            </a:r>
            <a:r>
              <a:rPr lang="en-GB" b="1" dirty="0">
                <a:solidFill>
                  <a:srgbClr val="FF0000"/>
                </a:solidFill>
              </a:rPr>
              <a:t>stay sat down</a:t>
            </a:r>
            <a:r>
              <a:rPr lang="en-GB" dirty="0">
                <a:solidFill>
                  <a:srgbClr val="0070C0"/>
                </a:solidFill>
              </a:rPr>
              <a:t>;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this helped keep them calm so they wouldn’t start to suspect anything.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After this…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196753"/>
            <a:ext cx="4114800" cy="3888431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b="1" dirty="0"/>
              <a:t>Sit, </a:t>
            </a:r>
            <a:r>
              <a:rPr lang="en-GB" dirty="0"/>
              <a:t>worthy </a:t>
            </a:r>
            <a:r>
              <a:rPr lang="en-GB" b="1" dirty="0"/>
              <a:t>friends</a:t>
            </a:r>
            <a:r>
              <a:rPr lang="en-GB" dirty="0"/>
              <a:t>: my lord is often thus,</a:t>
            </a:r>
            <a:br>
              <a:rPr lang="en-GB" dirty="0"/>
            </a:br>
            <a:r>
              <a:rPr lang="en-GB" dirty="0"/>
              <a:t>And hath been from his youth: pray you, </a:t>
            </a:r>
            <a:r>
              <a:rPr lang="en-GB" b="1" dirty="0"/>
              <a:t>keep seat;</a:t>
            </a:r>
            <a:br>
              <a:rPr lang="en-GB" b="1" dirty="0"/>
            </a:br>
            <a:r>
              <a:rPr lang="en-GB" dirty="0"/>
              <a:t>The fit is momentary; upon a thought</a:t>
            </a:r>
            <a:br>
              <a:rPr lang="en-GB" dirty="0"/>
            </a:br>
            <a:r>
              <a:rPr lang="en-GB" b="1" dirty="0"/>
              <a:t>He will again be well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72302" y="5116832"/>
            <a:ext cx="4099698" cy="161704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>
                <a:solidFill>
                  <a:srgbClr val="FF0000"/>
                </a:solidFill>
              </a:rPr>
              <a:t>Show an awareness of Act 3 Scene 4. </a:t>
            </a:r>
          </a:p>
          <a:p>
            <a:pPr marL="0" indent="0">
              <a:buNone/>
            </a:pPr>
            <a:r>
              <a:rPr lang="en-GB">
                <a:solidFill>
                  <a:srgbClr val="7030A0"/>
                </a:solidFill>
              </a:rPr>
              <a:t>Use a range of sentence openings.</a:t>
            </a:r>
          </a:p>
          <a:p>
            <a:pPr marL="0" indent="0">
              <a:buNone/>
            </a:pPr>
            <a:r>
              <a:rPr lang="en-GB">
                <a:solidFill>
                  <a:srgbClr val="00B050"/>
                </a:solidFill>
              </a:rPr>
              <a:t>Use a range of sentence forms. </a:t>
            </a:r>
          </a:p>
          <a:p>
            <a:pPr marL="0" indent="0">
              <a:buNone/>
            </a:pPr>
            <a:r>
              <a:rPr lang="en-GB">
                <a:solidFill>
                  <a:schemeClr val="tx2">
                    <a:lumMod val="60000"/>
                    <a:lumOff val="40000"/>
                  </a:schemeClr>
                </a:solidFill>
              </a:rPr>
              <a:t>Use a range of punctuation.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2684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04847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en-GB" sz="2400" b="1" dirty="0"/>
              <a:t>Colour code your response. </a:t>
            </a:r>
            <a:br>
              <a:rPr lang="en-GB" sz="2400" b="1"/>
            </a:br>
            <a:endParaRPr lang="en-GB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6016" y="1196752"/>
            <a:ext cx="3970784" cy="468051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7030A0"/>
                </a:solidFill>
              </a:rPr>
              <a:t>Fortunately, </a:t>
            </a:r>
            <a:r>
              <a:rPr lang="en-GB" dirty="0">
                <a:solidFill>
                  <a:srgbClr val="FF0000"/>
                </a:solidFill>
              </a:rPr>
              <a:t>I was around to calm the situation down</a:t>
            </a:r>
            <a:r>
              <a:rPr lang="en-GB" dirty="0">
                <a:solidFill>
                  <a:srgbClr val="0070C0"/>
                </a:solidFill>
              </a:rPr>
              <a:t>!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I instructed the </a:t>
            </a:r>
            <a:r>
              <a:rPr lang="en-GB" b="1" dirty="0">
                <a:solidFill>
                  <a:srgbClr val="FF0000"/>
                </a:solidFill>
              </a:rPr>
              <a:t>lords</a:t>
            </a:r>
            <a:r>
              <a:rPr lang="en-GB" dirty="0">
                <a:solidFill>
                  <a:srgbClr val="FF0000"/>
                </a:solidFill>
              </a:rPr>
              <a:t> to </a:t>
            </a:r>
            <a:r>
              <a:rPr lang="en-GB" b="1" dirty="0">
                <a:solidFill>
                  <a:srgbClr val="FF0000"/>
                </a:solidFill>
              </a:rPr>
              <a:t>stay sat down</a:t>
            </a:r>
            <a:r>
              <a:rPr lang="en-GB" dirty="0">
                <a:solidFill>
                  <a:srgbClr val="0070C0"/>
                </a:solidFill>
              </a:rPr>
              <a:t>;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this helped keep them calm so they wouldn’t start to suspect anything.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After this… 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45840" y="1700808"/>
            <a:ext cx="4099698" cy="403244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800">
                <a:solidFill>
                  <a:srgbClr val="FF0000"/>
                </a:solidFill>
              </a:rPr>
              <a:t>Show an awareness of Act 3 Scene 4. </a:t>
            </a:r>
          </a:p>
          <a:p>
            <a:pPr marL="0" indent="0">
              <a:buNone/>
            </a:pPr>
            <a:r>
              <a:rPr lang="en-GB" sz="2800">
                <a:solidFill>
                  <a:srgbClr val="7030A0"/>
                </a:solidFill>
              </a:rPr>
              <a:t>Use a range of sentence openings.</a:t>
            </a:r>
          </a:p>
          <a:p>
            <a:pPr marL="0" indent="0">
              <a:buNone/>
            </a:pPr>
            <a:r>
              <a:rPr lang="en-GB" sz="2800">
                <a:solidFill>
                  <a:srgbClr val="00B050"/>
                </a:solidFill>
              </a:rPr>
              <a:t>Use a range of sentence forms. </a:t>
            </a:r>
          </a:p>
          <a:p>
            <a:pPr marL="0" indent="0">
              <a:buNone/>
            </a:pPr>
            <a:r>
              <a:rPr lang="en-GB" sz="2800">
                <a:solidFill>
                  <a:schemeClr val="tx2">
                    <a:lumMod val="60000"/>
                    <a:lumOff val="40000"/>
                  </a:schemeClr>
                </a:solidFill>
              </a:rPr>
              <a:t>Use a range of punctuation. </a:t>
            </a:r>
          </a:p>
          <a:p>
            <a:pPr marL="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194283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GB" b="1" u="sng" dirty="0">
                <a:solidFill>
                  <a:srgbClr val="FF0000"/>
                </a:solidFill>
              </a:rPr>
              <a:t>What do I want you to achieve this lesson?</a:t>
            </a:r>
          </a:p>
          <a:p>
            <a:pPr marL="0" indent="0">
              <a:buNone/>
            </a:pPr>
            <a:r>
              <a:rPr lang="en-GB" dirty="0"/>
              <a:t>To recap the events of Act 3 Scene 4 and discuss its symbolic importance within the play.</a:t>
            </a:r>
          </a:p>
          <a:p>
            <a:endParaRPr lang="en-GB" b="1" u="sng" dirty="0">
              <a:solidFill>
                <a:srgbClr val="FF0000"/>
              </a:solidFill>
            </a:endParaRPr>
          </a:p>
          <a:p>
            <a:r>
              <a:rPr lang="en-GB" b="1" u="sng" dirty="0">
                <a:solidFill>
                  <a:srgbClr val="FF0000"/>
                </a:solidFill>
              </a:rPr>
              <a:t>Why do I want you to achieve this? </a:t>
            </a:r>
          </a:p>
          <a:p>
            <a:pPr marL="0" indent="0">
              <a:buNone/>
            </a:pPr>
            <a:r>
              <a:rPr lang="en-GB" dirty="0"/>
              <a:t>To improve your ‘surface knowledge’ of the plot and explore how Shakespeare reveals information about the characters through this scene. </a:t>
            </a:r>
          </a:p>
          <a:p>
            <a:endParaRPr lang="en-GB" b="1" u="sng" dirty="0">
              <a:solidFill>
                <a:srgbClr val="FF0000"/>
              </a:solidFill>
            </a:endParaRPr>
          </a:p>
          <a:p>
            <a:r>
              <a:rPr lang="en-GB" b="1" u="sng" dirty="0">
                <a:solidFill>
                  <a:srgbClr val="FF0000"/>
                </a:solidFill>
              </a:rPr>
              <a:t>How will I know if you’ve achieved it? </a:t>
            </a:r>
          </a:p>
          <a:p>
            <a:pPr marL="0" indent="0">
              <a:buNone/>
            </a:pPr>
            <a:r>
              <a:rPr lang="en-GB" dirty="0"/>
              <a:t>You will have planned and written some transactional writing based on Act 3 Scene 4. </a:t>
            </a:r>
          </a:p>
        </p:txBody>
      </p:sp>
    </p:spTree>
    <p:extLst>
      <p:ext uri="{BB962C8B-B14F-4D97-AF65-F5344CB8AC3E}">
        <p14:creationId xmlns:p14="http://schemas.microsoft.com/office/powerpoint/2010/main" val="2686844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3118498"/>
              </p:ext>
            </p:extLst>
          </p:nvPr>
        </p:nvGraphicFramePr>
        <p:xfrm>
          <a:off x="-4241249" y="-24063"/>
          <a:ext cx="15768503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261435" y="4230469"/>
            <a:ext cx="1733550" cy="381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Quotations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693569" y="4753206"/>
            <a:ext cx="1733550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Thoughts and feelings.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28210" y="5548659"/>
            <a:ext cx="1733550" cy="646331"/>
          </a:xfrm>
          <a:prstGeom prst="rect">
            <a:avLst/>
          </a:prstGeom>
          <a:solidFill>
            <a:srgbClr val="E85E5E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Add subject terminology. </a:t>
            </a:r>
          </a:p>
        </p:txBody>
      </p:sp>
    </p:spTree>
    <p:extLst>
      <p:ext uri="{BB962C8B-B14F-4D97-AF65-F5344CB8AC3E}">
        <p14:creationId xmlns:p14="http://schemas.microsoft.com/office/powerpoint/2010/main" val="1542975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GB" dirty="0"/>
              <a:t>Does Macbeth’s reaction change at all?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2"/>
            </a:solidFill>
          </a:ln>
        </p:spPr>
        <p:txBody>
          <a:bodyPr/>
          <a:lstStyle/>
          <a:p>
            <a:r>
              <a:rPr lang="en-GB" dirty="0"/>
              <a:t>Let’s look at what he says about the ghost.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Make comments on: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Language and effect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Punctuation and effect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The </a:t>
            </a:r>
            <a:r>
              <a:rPr lang="en-GB" b="1" dirty="0"/>
              <a:t>change </a:t>
            </a:r>
            <a:r>
              <a:rPr lang="en-GB" dirty="0"/>
              <a:t>in Macbeth.  </a:t>
            </a:r>
          </a:p>
        </p:txBody>
      </p:sp>
    </p:spTree>
    <p:extLst>
      <p:ext uri="{BB962C8B-B14F-4D97-AF65-F5344CB8AC3E}">
        <p14:creationId xmlns:p14="http://schemas.microsoft.com/office/powerpoint/2010/main" val="306460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5548" r="71584" b="54922"/>
          <a:stretch/>
        </p:blipFill>
        <p:spPr>
          <a:xfrm>
            <a:off x="395536" y="980728"/>
            <a:ext cx="5760640" cy="5328592"/>
          </a:xfrm>
          <a:prstGeom prst="rect">
            <a:avLst/>
          </a:prstGeom>
          <a:ln w="44450">
            <a:solidFill>
              <a:schemeClr val="accent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372200" y="980728"/>
            <a:ext cx="2448272" cy="37856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4000" dirty="0"/>
              <a:t>What does Macbeth’s reaction tell us about his mind?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07704" y="332656"/>
            <a:ext cx="158417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Lines 50-53</a:t>
            </a:r>
          </a:p>
        </p:txBody>
      </p:sp>
    </p:spTree>
    <p:extLst>
      <p:ext uri="{BB962C8B-B14F-4D97-AF65-F5344CB8AC3E}">
        <p14:creationId xmlns:p14="http://schemas.microsoft.com/office/powerpoint/2010/main" val="92255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44208" y="980728"/>
            <a:ext cx="2376264" cy="44012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4000" dirty="0"/>
              <a:t>What does Macbeth’s reaction tell us about his mind?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07704" y="332656"/>
            <a:ext cx="158417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Lines 70-75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34250" r="72137" b="39172"/>
          <a:stretch/>
        </p:blipFill>
        <p:spPr>
          <a:xfrm>
            <a:off x="251520" y="1013520"/>
            <a:ext cx="5980947" cy="457572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512914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372200" y="980728"/>
            <a:ext cx="2448272" cy="37856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4000" dirty="0"/>
              <a:t>What does Macbeth’s reaction tell us about his mind?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07704" y="332656"/>
            <a:ext cx="158417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Lines 124-125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23422" r="69924" b="65750"/>
          <a:stretch/>
        </p:blipFill>
        <p:spPr>
          <a:xfrm>
            <a:off x="251520" y="1628800"/>
            <a:ext cx="5692054" cy="172819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22237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44208" y="980728"/>
            <a:ext cx="2376264" cy="44012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4000" dirty="0"/>
              <a:t>What does Macbeth’s reaction tell us about his mind?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07704" y="332656"/>
            <a:ext cx="158417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Lines 135-145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8500" r="69924" b="20469"/>
          <a:stretch/>
        </p:blipFill>
        <p:spPr>
          <a:xfrm>
            <a:off x="251520" y="953925"/>
            <a:ext cx="5832648" cy="558625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137077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29003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GB" sz="4800" dirty="0"/>
              <a:t>You are going to do some transactional writing based on one of the characters at the banquet.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232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176</TotalTime>
  <Words>657</Words>
  <Application>Microsoft Office PowerPoint</Application>
  <PresentationFormat>On-screen Show (4:3)</PresentationFormat>
  <Paragraphs>79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 Transactional Writing</vt:lpstr>
      <vt:lpstr>Objectives</vt:lpstr>
      <vt:lpstr>PowerPoint Presentation</vt:lpstr>
      <vt:lpstr>Does Macbeth’s reaction change at all?</vt:lpstr>
      <vt:lpstr>PowerPoint Presentation</vt:lpstr>
      <vt:lpstr>PowerPoint Presentation</vt:lpstr>
      <vt:lpstr>PowerPoint Presentation</vt:lpstr>
      <vt:lpstr>PowerPoint Presentation</vt:lpstr>
      <vt:lpstr>You are going to do some transactional writing based on one of the characters at the banquet. </vt:lpstr>
      <vt:lpstr>How to write as Macbeth. </vt:lpstr>
      <vt:lpstr>Write a diary entry from one of the characters after the banquet.  (Macbeth, Lords, Lady Macbeth)</vt:lpstr>
      <vt:lpstr>What makes a good response? </vt:lpstr>
      <vt:lpstr>How to write as Lady Macbeth. </vt:lpstr>
      <vt:lpstr>Write a diary entry from one of the characters after the banquet.  (Macbeth, Lords, Lady Macbeth)</vt:lpstr>
      <vt:lpstr>Colour code your response.  </vt:lpstr>
    </vt:vector>
  </TitlesOfParts>
  <Company>Kelvin Hall School - YHCLT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Monday 4th December Narrative Crafting.</dc:title>
  <dc:creator>Ms E. Salt</dc:creator>
  <cp:lastModifiedBy>Emma Salt</cp:lastModifiedBy>
  <cp:revision>21</cp:revision>
  <dcterms:created xsi:type="dcterms:W3CDTF">2017-11-30T16:04:46Z</dcterms:created>
  <dcterms:modified xsi:type="dcterms:W3CDTF">2019-08-25T10:05:03Z</dcterms:modified>
</cp:coreProperties>
</file>